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9" r:id="rId2"/>
    <p:sldId id="260" r:id="rId3"/>
    <p:sldId id="263" r:id="rId4"/>
    <p:sldId id="262" r:id="rId5"/>
    <p:sldId id="261" r:id="rId6"/>
    <p:sldId id="266" r:id="rId7"/>
    <p:sldId id="265" r:id="rId8"/>
    <p:sldId id="264" r:id="rId9"/>
    <p:sldId id="268" r:id="rId10"/>
    <p:sldId id="267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6" r:id="rId19"/>
    <p:sldId id="285" r:id="rId20"/>
    <p:sldId id="284" r:id="rId21"/>
    <p:sldId id="283" r:id="rId22"/>
    <p:sldId id="282" r:id="rId23"/>
    <p:sldId id="281" r:id="rId24"/>
    <p:sldId id="295" r:id="rId25"/>
    <p:sldId id="294" r:id="rId26"/>
    <p:sldId id="293" r:id="rId27"/>
    <p:sldId id="292" r:id="rId28"/>
    <p:sldId id="291" r:id="rId29"/>
    <p:sldId id="290" r:id="rId30"/>
    <p:sldId id="289" r:id="rId31"/>
    <p:sldId id="328" r:id="rId32"/>
    <p:sldId id="334" r:id="rId33"/>
    <p:sldId id="333" r:id="rId34"/>
    <p:sldId id="332" r:id="rId35"/>
    <p:sldId id="331" r:id="rId36"/>
    <p:sldId id="330" r:id="rId37"/>
    <p:sldId id="335" r:id="rId38"/>
    <p:sldId id="287" r:id="rId39"/>
    <p:sldId id="280" r:id="rId40"/>
    <p:sldId id="296" r:id="rId41"/>
    <p:sldId id="297" r:id="rId42"/>
    <p:sldId id="298" r:id="rId43"/>
    <p:sldId id="300" r:id="rId44"/>
    <p:sldId id="302" r:id="rId45"/>
    <p:sldId id="303" r:id="rId46"/>
    <p:sldId id="301" r:id="rId47"/>
    <p:sldId id="299" r:id="rId48"/>
    <p:sldId id="309" r:id="rId49"/>
    <p:sldId id="319" r:id="rId50"/>
    <p:sldId id="326" r:id="rId51"/>
    <p:sldId id="325" r:id="rId52"/>
    <p:sldId id="324" r:id="rId53"/>
    <p:sldId id="323" r:id="rId54"/>
    <p:sldId id="322" r:id="rId55"/>
    <p:sldId id="321" r:id="rId56"/>
    <p:sldId id="320" r:id="rId57"/>
    <p:sldId id="327" r:id="rId58"/>
    <p:sldId id="278" r:id="rId59"/>
    <p:sldId id="313" r:id="rId60"/>
    <p:sldId id="312" r:id="rId61"/>
    <p:sldId id="310" r:id="rId62"/>
    <p:sldId id="316" r:id="rId63"/>
    <p:sldId id="315" r:id="rId64"/>
    <p:sldId id="317" r:id="rId65"/>
    <p:sldId id="305" r:id="rId66"/>
    <p:sldId id="279" r:id="rId67"/>
    <p:sldId id="304" r:id="rId68"/>
    <p:sldId id="306" r:id="rId69"/>
    <p:sldId id="307" r:id="rId70"/>
    <p:sldId id="308" r:id="rId71"/>
    <p:sldId id="269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январь-март 2012</c:v>
                </c:pt>
                <c:pt idx="1">
                  <c:v>январь-март 2013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493</c:v>
                </c:pt>
                <c:pt idx="1">
                  <c:v>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71424"/>
        <c:axId val="35916032"/>
      </c:barChart>
      <c:catAx>
        <c:axId val="3607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5916032"/>
        <c:crosses val="autoZero"/>
        <c:auto val="1"/>
        <c:lblAlgn val="ctr"/>
        <c:lblOffset val="100"/>
        <c:noMultiLvlLbl val="0"/>
      </c:catAx>
      <c:valAx>
        <c:axId val="3591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71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Лист1!$A$9:$A$18</c:f>
              <c:strCache>
                <c:ptCount val="10"/>
                <c:pt idx="0">
                  <c:v>русские</c:v>
                </c:pt>
                <c:pt idx="1">
                  <c:v>татары</c:v>
                </c:pt>
                <c:pt idx="2">
                  <c:v>чуваши</c:v>
                </c:pt>
                <c:pt idx="3">
                  <c:v>мордва</c:v>
                </c:pt>
                <c:pt idx="4">
                  <c:v>украинцы</c:v>
                </c:pt>
                <c:pt idx="5">
                  <c:v>армяне</c:v>
                </c:pt>
                <c:pt idx="6">
                  <c:v>казахи</c:v>
                </c:pt>
                <c:pt idx="7">
                  <c:v>азербайджанцы</c:v>
                </c:pt>
                <c:pt idx="8">
                  <c:v>узбеки</c:v>
                </c:pt>
                <c:pt idx="9">
                  <c:v>белорусы</c:v>
                </c:pt>
              </c:strCache>
            </c:strRef>
          </c:cat>
          <c:val>
            <c:numRef>
              <c:f>Лист1!$B$9:$B$18</c:f>
              <c:numCache>
                <c:formatCode>General</c:formatCode>
                <c:ptCount val="10"/>
                <c:pt idx="0">
                  <c:v>85.6</c:v>
                </c:pt>
                <c:pt idx="1">
                  <c:v>4.0999999999999996</c:v>
                </c:pt>
                <c:pt idx="2">
                  <c:v>2.7</c:v>
                </c:pt>
                <c:pt idx="3">
                  <c:v>2.1</c:v>
                </c:pt>
                <c:pt idx="4">
                  <c:v>1.4</c:v>
                </c:pt>
                <c:pt idx="5">
                  <c:v>0.7</c:v>
                </c:pt>
                <c:pt idx="6">
                  <c:v>0.5</c:v>
                </c:pt>
                <c:pt idx="7">
                  <c:v>0.4</c:v>
                </c:pt>
                <c:pt idx="8">
                  <c:v>0.3</c:v>
                </c:pt>
                <c:pt idx="9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Лист1!$B$24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5.337962962962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900497512437842E-2"/>
                  <c:y val="3.5782298046077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167495854063019E-3"/>
                  <c:y val="3.94907407407407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Лист1!$A$25:$A$32</c:f>
              <c:strCache>
                <c:ptCount val="8"/>
                <c:pt idx="0">
                  <c:v>хлеб, крупы</c:v>
                </c:pt>
                <c:pt idx="1">
                  <c:v>мясопродукты</c:v>
                </c:pt>
                <c:pt idx="2">
                  <c:v>рыбопродукты</c:v>
                </c:pt>
                <c:pt idx="3">
                  <c:v>картофель</c:v>
                </c:pt>
                <c:pt idx="4">
                  <c:v>овощи</c:v>
                </c:pt>
                <c:pt idx="5">
                  <c:v>фрукты</c:v>
                </c:pt>
                <c:pt idx="6">
                  <c:v>молочные продукты</c:v>
                </c:pt>
                <c:pt idx="7">
                  <c:v>масло</c:v>
                </c:pt>
              </c:strCache>
            </c:strRef>
          </c:cat>
          <c:val>
            <c:numRef>
              <c:f>Лист1!$B$25:$B$32</c:f>
              <c:numCache>
                <c:formatCode>General</c:formatCode>
                <c:ptCount val="8"/>
                <c:pt idx="0">
                  <c:v>137.69999999999999</c:v>
                </c:pt>
                <c:pt idx="1">
                  <c:v>37.200000000000003</c:v>
                </c:pt>
                <c:pt idx="2">
                  <c:v>16</c:v>
                </c:pt>
                <c:pt idx="3">
                  <c:v>107.6</c:v>
                </c:pt>
                <c:pt idx="4">
                  <c:v>97</c:v>
                </c:pt>
                <c:pt idx="5">
                  <c:v>23</c:v>
                </c:pt>
                <c:pt idx="6">
                  <c:v>238</c:v>
                </c:pt>
                <c:pt idx="7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Лист1!$C$24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58374792703151E-3"/>
                  <c:y val="6.2638888888888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Лист1!$A$25:$A$32</c:f>
              <c:strCache>
                <c:ptCount val="8"/>
                <c:pt idx="0">
                  <c:v>хлеб, крупы</c:v>
                </c:pt>
                <c:pt idx="1">
                  <c:v>мясопродукты</c:v>
                </c:pt>
                <c:pt idx="2">
                  <c:v>рыбопродукты</c:v>
                </c:pt>
                <c:pt idx="3">
                  <c:v>картофель</c:v>
                </c:pt>
                <c:pt idx="4">
                  <c:v>овощи</c:v>
                </c:pt>
                <c:pt idx="5">
                  <c:v>фрукты</c:v>
                </c:pt>
                <c:pt idx="6">
                  <c:v>молочные продукты</c:v>
                </c:pt>
                <c:pt idx="7">
                  <c:v>масло</c:v>
                </c:pt>
              </c:strCache>
            </c:strRef>
          </c:cat>
          <c:val>
            <c:numRef>
              <c:f>Лист1!$C$25:$C$32</c:f>
              <c:numCache>
                <c:formatCode>General</c:formatCode>
                <c:ptCount val="8"/>
                <c:pt idx="0">
                  <c:v>126.6</c:v>
                </c:pt>
                <c:pt idx="1">
                  <c:v>58.6</c:v>
                </c:pt>
                <c:pt idx="2">
                  <c:v>19</c:v>
                </c:pt>
                <c:pt idx="3">
                  <c:v>100.4</c:v>
                </c:pt>
                <c:pt idx="4">
                  <c:v>144.6</c:v>
                </c:pt>
                <c:pt idx="5">
                  <c:v>60</c:v>
                </c:pt>
                <c:pt idx="6">
                  <c:v>190</c:v>
                </c:pt>
                <c:pt idx="7">
                  <c:v>11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157568"/>
        <c:axId val="35919488"/>
      </c:barChart>
      <c:catAx>
        <c:axId val="34157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919488"/>
        <c:crosses val="autoZero"/>
        <c:auto val="1"/>
        <c:lblAlgn val="ctr"/>
        <c:lblOffset val="100"/>
        <c:noMultiLvlLbl val="0"/>
      </c:catAx>
      <c:valAx>
        <c:axId val="3591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575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D4501-0E00-4068-9A7E-7BA9DCC481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50E3-C509-4B66-BEA6-15937121D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0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50E3-C509-4B66-BEA6-15937121D95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3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17.xml"/><Relationship Id="rId7" Type="http://schemas.openxmlformats.org/officeDocument/2006/relationships/slide" Target="slide4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10" Type="http://schemas.openxmlformats.org/officeDocument/2006/relationships/slide" Target="slide71.xml"/><Relationship Id="rId4" Type="http://schemas.openxmlformats.org/officeDocument/2006/relationships/slide" Target="slide23.xml"/><Relationship Id="rId9" Type="http://schemas.openxmlformats.org/officeDocument/2006/relationships/slide" Target="slide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slide" Target="slide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slide" Target="slide6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795" y="3861048"/>
            <a:ext cx="41522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Выполнил: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«б»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школы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 94 </a:t>
            </a:r>
          </a:p>
          <a:p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г.о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Самара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554345" y="394093"/>
            <a:ext cx="99902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Проценты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               в нашей жизни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11109"/>
            <a:ext cx="3383202" cy="25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180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и защита проекта: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2193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«Где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родился процент?»,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презентация познакомит с исторической справкой о процентах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Зачем нам нужен процент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?»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Проценты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статистике -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графиках, диаграммах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Задачи на проценты»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способы решения.</a:t>
            </a:r>
          </a:p>
          <a:p>
            <a:pPr marL="342900" lvl="0" indent="-3429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«Виртуальная экспедиция»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поможет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получить дополнительные сведения из области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биологии.</a:t>
            </a:r>
          </a:p>
          <a:p>
            <a:pPr marL="342900" lvl="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вопрос: «Есть ли альтернатива процентам?» ответит презентация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«Чудо – проценты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Деловая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игра «Автосалон»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поможет вам приобрести понравившуюся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машину.</a:t>
            </a:r>
          </a:p>
          <a:p>
            <a:pPr marL="342900" lvl="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«Проверь себя»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покажет уровень знаний и умений при решении задач на проценты.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021288"/>
            <a:ext cx="1522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ВЫВОД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8582" y="476672"/>
            <a:ext cx="6926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родился процент?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2522220"/>
            <a:ext cx="39065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Над проектом работала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 группа: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Багиров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Асим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Мещеряков Иван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Матвеев Денис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2220"/>
            <a:ext cx="3455665" cy="25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4637" y="188640"/>
            <a:ext cx="5892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История возникновения </a:t>
            </a:r>
            <a:r>
              <a:rPr lang="ru-RU" sz="2800" b="1" dirty="0" smtClean="0">
                <a:solidFill>
                  <a:srgbClr val="FF0000"/>
                </a:solidFill>
              </a:rPr>
              <a:t>процентов.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188" y="856357"/>
            <a:ext cx="84850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«процент» происходит от латинского слова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 centum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буквально означает «за сотню» или «со ста».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выражения частей целого постоянно в одних и тех же долях, вызванная практическими соображениями, родилась еще в древно­сти 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вавилонян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известны проценты и 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Индийские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математики вычисляли проценты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называемое трой­ное правило,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е. пользуясь пропорцией.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умели производить и более сложные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вычисления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применением процентов.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44" y="3645024"/>
            <a:ext cx="2528759" cy="26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Денежные расчеты с процентами были особенно распростране­ны 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Древнем Риме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Римляне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называли процентами деньги, кото­рые платил должник заимодавцу за каждую сотню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римский сенат вынужден был установить максимально допустимый про­цент, взимаемый с должника, так как некоторые заимодавцы усердствовали в получении процентных денег.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римлян процен­ты перешли к другим народам.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57" y="2220148"/>
            <a:ext cx="3751064" cy="23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средние века в Европе в связи с широким развитием торговли особенно много внимания обращали на умение вычислять процен­ты.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время приходилось рассчитывать не только проценты, но и проценты с процентов, т. е. сложные проценты, как называют их в наше время.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конторы и предприятия для облегчения труда при вычислениях процентов разрабатывали свои особые таб­лицы, которые составляли коммерческий секрет фирмы.   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опубликовал таблицы для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расчета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процентов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1584 г.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Симон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Стевин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инженер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города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Брюгге  (Нидерланды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область применения процентов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расширилась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38948"/>
            <a:ext cx="2376264" cy="28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646" y="76470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 «%» происходит, как полагают, от итальянского слова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cento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(сто), которое в процентных расчетах часто писалось сокра­щенно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cto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Отсюда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путем дальнейшего упрощения в скорописи бу­квы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наклонную черту произошел современный символ для обо­значения процента. 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80" y="188640"/>
            <a:ext cx="808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История возникновения </a:t>
            </a:r>
            <a:r>
              <a:rPr lang="ru-RU" sz="2800" b="1" dirty="0" smtClean="0">
                <a:solidFill>
                  <a:srgbClr val="FF0000"/>
                </a:solidFill>
              </a:rPr>
              <a:t>обозначения   процентов.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0968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Существует и другая версия возникновения этого знака. В 1685 году в Париже была опубли­кована книга - руководство по коммерческой арифметике, где по ошибке наборщик вместо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напечатал %.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Изобретение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математических знаков и символов значительно облегчило изуче­ние математики и способствовало дальнейшему ее развитию.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6410"/>
            <a:ext cx="3312368" cy="4750154"/>
          </a:xfrm>
          <a:prstGeom prst="rect">
            <a:avLst/>
          </a:prstGeom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3923928" y="5949280"/>
            <a:ext cx="475252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 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99467"/>
            <a:ext cx="77693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spc="0" dirty="0">
                <a:ln w="0"/>
                <a:solidFill>
                  <a:schemeClr val="bg2">
                    <a:lumMod val="90000"/>
                    <a:lumOff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Зачем нам </a:t>
            </a:r>
            <a:endParaRPr lang="ru-RU" sz="4400" b="1" cap="all" spc="0" dirty="0" smtClean="0">
              <a:ln w="0"/>
              <a:solidFill>
                <a:schemeClr val="bg2">
                  <a:lumMod val="90000"/>
                  <a:lumOff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dirty="0">
                <a:ln w="0"/>
                <a:solidFill>
                  <a:schemeClr val="bg2">
                    <a:lumMod val="90000"/>
                    <a:lumOff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0"/>
                <a:solidFill>
                  <a:schemeClr val="bg2">
                    <a:lumMod val="90000"/>
                    <a:lumOff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cap="all" spc="0" dirty="0" smtClean="0">
                <a:ln w="0"/>
                <a:solidFill>
                  <a:schemeClr val="bg2">
                    <a:lumMod val="90000"/>
                    <a:lumOff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нужен </a:t>
            </a:r>
            <a:r>
              <a:rPr lang="ru-RU" sz="4400" b="1" cap="all" spc="0" dirty="0">
                <a:ln w="0"/>
                <a:solidFill>
                  <a:schemeClr val="bg2">
                    <a:lumMod val="90000"/>
                    <a:lumOff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ru-RU" sz="4400" b="1" cap="all" spc="0" dirty="0" smtClean="0">
                <a:ln w="0"/>
                <a:solidFill>
                  <a:schemeClr val="bg2">
                    <a:lumMod val="90000"/>
                    <a:lumOff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cap="all" spc="0" dirty="0">
              <a:ln w="0"/>
              <a:solidFill>
                <a:schemeClr val="bg2">
                  <a:lumMod val="90000"/>
                  <a:lumOff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564904"/>
            <a:ext cx="39065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Над проектом работала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2 группа: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Белкина Дарья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Силакова</a:t>
            </a:r>
            <a:r>
              <a:rPr lang="ru-RU" sz="2800" dirty="0" smtClean="0">
                <a:solidFill>
                  <a:schemeClr val="bg1"/>
                </a:solidFill>
              </a:rPr>
              <a:t> Анастасия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Кравченко Диана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Прийма</a:t>
            </a:r>
            <a:r>
              <a:rPr lang="ru-RU" sz="2800" dirty="0" smtClean="0">
                <a:solidFill>
                  <a:schemeClr val="bg1"/>
                </a:solidFill>
              </a:rPr>
              <a:t> Вероника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557886" cy="30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818" y="458112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 давно заметили, что сотые доли величин удобны в практической деятельности. Поэтому для них было придумано специальное название 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обозначение.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373" y="606157"/>
            <a:ext cx="8161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Сотая часть метра –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сантиметр  1/100 м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874" y="1916832"/>
            <a:ext cx="8097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Сотая часть центнера –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килограмм  1/100 ц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874" y="3279795"/>
            <a:ext cx="7568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Сотая часть рубля –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копейка  1/100 </a:t>
            </a:r>
            <a:r>
              <a:rPr lang="ru-RU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8141" y="5966123"/>
            <a:ext cx="233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процент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0686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40428"/>
            <a:ext cx="4104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Проценты широко использовались в Древнем Риме. Римляне брали с должника лихву (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деньги сверх того, что было дано в долг).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этом говорили: «на каждые 100 сестерциев долга заплатишь 16 сестерциев лихвы».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слова «на сто» звучали по-латыни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ru-RU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центум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 сотую часть и стали называть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процентом.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темы «Проценты» в курсе математике отводится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немного часов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но, как показывает практика, этот раздел является неотъемлемой частью при сдаче ЕГЭ. Кроме того, данная тема является универсальной, так как она связывает естественные и гуманитарные науки.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Данный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направлен на то, чтобы его участники получили дополнительные знания по процентным исчислениям, включает в себя чёткое и компактное изложение теории; рассмотрение решения задач на проценты различного уровня сложности; задачи для самостоятельного решения; применение формул вычисления процентов в жизни.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6507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Краткая аннотация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4463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4" y="990464"/>
            <a:ext cx="85042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248619"/>
            <a:ext cx="448618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7190" y="2708920"/>
            <a:ext cx="490111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1 %</a:t>
            </a:r>
            <a:endParaRPr lang="ru-RU" sz="20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21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216" y="332656"/>
            <a:ext cx="8080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Зачем нужны проценты?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39730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Земли – это хорошо знакомый нам воздух.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Он представляет собой смесь газов, в которой 0,78 составляет азот, около 0,21  - кислород, а 0,01 приходится на другие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газы.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35236"/>
            <a:ext cx="40321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Атмосфера Земли – это хорошо знакомый нам воздух.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Он представляет собой смесь газов, в которой 78% составляет азот, около 21% - кислород, а 1% приходится на другие газы.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62" y="4460125"/>
            <a:ext cx="3382738" cy="2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54212" y="2420888"/>
            <a:ext cx="8280920" cy="39604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Проценты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дают возможность легко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сравнивать между собой части целого,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упрощают расчёты и поэтому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распространены.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323528" y="260648"/>
            <a:ext cx="2016224" cy="21602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563888" y="260648"/>
            <a:ext cx="1296144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</a:t>
            </a:r>
          </a:p>
          <a:p>
            <a:pPr algn="ctr"/>
            <a:endParaRPr lang="ru-RU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4211960" y="6093296"/>
            <a:ext cx="475252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 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71" y="332656"/>
            <a:ext cx="8398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Проценты в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статистике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(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графиках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диаграммах)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5172" y="2276872"/>
            <a:ext cx="33292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Над проектом </a:t>
            </a:r>
          </a:p>
          <a:p>
            <a:r>
              <a:rPr lang="ru-RU" sz="2800" dirty="0" smtClean="0"/>
              <a:t>работала </a:t>
            </a:r>
          </a:p>
          <a:p>
            <a:r>
              <a:rPr lang="ru-RU" sz="2800" dirty="0" smtClean="0"/>
              <a:t>3 группа: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Сураева</a:t>
            </a:r>
            <a:r>
              <a:rPr lang="ru-RU" sz="2800" dirty="0" smtClean="0"/>
              <a:t> Светлана</a:t>
            </a:r>
          </a:p>
          <a:p>
            <a:r>
              <a:rPr lang="ru-RU" sz="2800" dirty="0" smtClean="0"/>
              <a:t>Семенова Анастасия</a:t>
            </a:r>
          </a:p>
          <a:p>
            <a:r>
              <a:rPr lang="ru-RU" sz="2800" dirty="0" err="1" smtClean="0"/>
              <a:t>Когдина</a:t>
            </a:r>
            <a:r>
              <a:rPr lang="ru-RU" sz="2800" dirty="0" smtClean="0"/>
              <a:t> Елизавета</a:t>
            </a:r>
          </a:p>
          <a:p>
            <a:r>
              <a:rPr lang="ru-RU" sz="2800" dirty="0" smtClean="0"/>
              <a:t>Чернова Анастасия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b="11464"/>
          <a:stretch/>
        </p:blipFill>
        <p:spPr>
          <a:xfrm>
            <a:off x="222512" y="2557436"/>
            <a:ext cx="5025773" cy="25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современном мире статистические исследования проводятся как на промышленных и сельскохозяйственных предприятиях  для  контроля  за выпуском и качеством производимой продукции, так и в социальной сфере для улучшения жизни и деятельности человека.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Объектами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статистического изучения являются население,  его состав и численность (по полу,  возрасту,  национальностям, занятиям, образованию и пр.),  перемены в нем.,  так называемом  движение населения (рождаемость,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брачность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смертность, болезни, самоубийство, эмиграция), деятельность населения (сельское хозяйство, промышленность, торговля, кредит, движение на путях сообщения,  страхование,  преступность и пр.). </a:t>
            </a:r>
          </a:p>
        </p:txBody>
      </p:sp>
    </p:spTree>
    <p:extLst>
      <p:ext uri="{BB962C8B-B14F-4D97-AF65-F5344CB8AC3E}">
        <p14:creationId xmlns:p14="http://schemas.microsoft.com/office/powerpoint/2010/main" val="4368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Мы решили  провести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свое </a:t>
            </a:r>
            <a:r>
              <a:rPr lang="ru-RU" sz="2400" b="1" dirty="0">
                <a:solidFill>
                  <a:srgbClr val="FFFF00"/>
                </a:solidFill>
              </a:rPr>
              <a:t>небольшое исследование применения процентов в </a:t>
            </a:r>
            <a:r>
              <a:rPr lang="ru-RU" sz="2400" b="1" dirty="0" smtClean="0">
                <a:solidFill>
                  <a:srgbClr val="FFFF00"/>
                </a:solidFill>
              </a:rPr>
              <a:t>статистике.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396" y="16041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 Проценты и тарифы ЖКХ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7359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Проценты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 потребительские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услуги.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66" y="3430576"/>
            <a:ext cx="8204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Преступления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совершаемые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несовершеннолетними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Самаре.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339" y="4653136"/>
            <a:ext cx="8045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Национальный состав Самарской области.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247" y="5589240"/>
            <a:ext cx="76071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Продовольственная корзина Самарской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области.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Проценты и тарифы ЖКХ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Сегодня в газетах и по телевизору очень часто проходят передачи о тарифах </a:t>
            </a:r>
            <a:r>
              <a:rPr lang="ru-RU" sz="2400" dirty="0" smtClean="0"/>
              <a:t>ЖКХ</a:t>
            </a:r>
            <a:r>
              <a:rPr lang="ru-RU" dirty="0" smtClean="0"/>
              <a:t>. </a:t>
            </a:r>
            <a:r>
              <a:rPr lang="ru-RU" dirty="0"/>
              <a:t> </a:t>
            </a:r>
            <a:r>
              <a:rPr lang="ru-RU" sz="2400" dirty="0" smtClean="0"/>
              <a:t>Мы рассмотрели тарифы на электроэнергию и газ в Самарской области за 2011, 2012 и 2013 год. И убедились в их росте.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36149"/>
              </p:ext>
            </p:extLst>
          </p:nvPr>
        </p:nvGraphicFramePr>
        <p:xfrm>
          <a:off x="1007604" y="2996952"/>
          <a:ext cx="705678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163"/>
                <a:gridCol w="994531"/>
                <a:gridCol w="994531"/>
                <a:gridCol w="945581"/>
                <a:gridCol w="115085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Свет (1 кВт)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2,55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6%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2,69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2,69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Газ (1 </a:t>
                      </a:r>
                      <a:r>
                        <a:rPr lang="ru-RU" sz="2000" dirty="0" err="1" smtClean="0"/>
                        <a:t>куб.м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2,76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16%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3,20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 20%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3,84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2338820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28575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Проценты и  потребительские  услуги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 означают проценты в купонах на скидку и в объявлениях.</a:t>
            </a:r>
          </a:p>
          <a:p>
            <a:pPr algn="just"/>
            <a:r>
              <a:rPr lang="ru-RU" sz="2400" b="1" dirty="0"/>
              <a:t>Задача 1</a:t>
            </a:r>
            <a:r>
              <a:rPr lang="ru-RU" sz="2400" dirty="0"/>
              <a:t>. Компания </a:t>
            </a:r>
            <a:r>
              <a:rPr lang="ru-RU" sz="2400" dirty="0" smtClean="0"/>
              <a:t>«Окна - СОК» </a:t>
            </a:r>
            <a:r>
              <a:rPr lang="ru-RU" sz="2400" dirty="0"/>
              <a:t>предоставляет клиентам при установке окон рассрочку при условии предоплаты 30%. Установка одного окна стоит 15000 рублей. Какую сумму нужно оплатить, чтобы воспользоваться рассрочкой</a:t>
            </a:r>
            <a:r>
              <a:rPr lang="ru-RU" sz="2400" dirty="0" smtClean="0"/>
              <a:t>?</a:t>
            </a:r>
          </a:p>
          <a:p>
            <a:pPr algn="just"/>
            <a:endParaRPr lang="ru-RU" sz="2400" dirty="0"/>
          </a:p>
          <a:p>
            <a:r>
              <a:rPr lang="ru-RU" sz="2400" dirty="0"/>
              <a:t>Решение:</a:t>
            </a:r>
          </a:p>
          <a:p>
            <a:r>
              <a:rPr lang="ru-RU" sz="2400" dirty="0"/>
              <a:t>15000 рублей – 100%</a:t>
            </a:r>
          </a:p>
          <a:p>
            <a:r>
              <a:rPr lang="ru-RU" sz="2400" dirty="0"/>
              <a:t>Х рублей – 30%</a:t>
            </a:r>
          </a:p>
          <a:p>
            <a:r>
              <a:rPr lang="ru-RU" sz="2400" dirty="0"/>
              <a:t>15000:100*30=4500(рублей)     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Ответ</a:t>
            </a:r>
            <a:r>
              <a:rPr lang="ru-RU" sz="2400" dirty="0"/>
              <a:t>: 4500 рублей.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b="3433"/>
          <a:stretch/>
        </p:blipFill>
        <p:spPr>
          <a:xfrm>
            <a:off x="4932040" y="3501008"/>
            <a:ext cx="3153196" cy="29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10525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Преступления, совершаемые  </a:t>
            </a:r>
          </a:p>
          <a:p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                           несовершеннолетними в Самаре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27454"/>
              </p:ext>
            </p:extLst>
          </p:nvPr>
        </p:nvGraphicFramePr>
        <p:xfrm>
          <a:off x="2195736" y="1409874"/>
          <a:ext cx="470418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240"/>
                <a:gridCol w="10199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Январь-март 2012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smtClean="0"/>
                        <a:t>493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Январь-март 2013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374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62708"/>
              </p:ext>
            </p:extLst>
          </p:nvPr>
        </p:nvGraphicFramePr>
        <p:xfrm>
          <a:off x="1223628" y="2780928"/>
          <a:ext cx="70567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80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20" y="903936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Национальный состав Самарской области по данным переписи 2010 г.</a:t>
            </a:r>
          </a:p>
          <a:p>
            <a:r>
              <a:rPr lang="ru-RU" sz="2000" dirty="0"/>
              <a:t>1) Русские — 85,6 %</a:t>
            </a:r>
          </a:p>
          <a:p>
            <a:r>
              <a:rPr lang="ru-RU" sz="2000" dirty="0"/>
              <a:t>2) Татары — 4,1 %</a:t>
            </a:r>
          </a:p>
          <a:p>
            <a:r>
              <a:rPr lang="ru-RU" sz="2000" dirty="0"/>
              <a:t>3) Чуваши — 2,7 %</a:t>
            </a:r>
          </a:p>
          <a:p>
            <a:r>
              <a:rPr lang="ru-RU" sz="2000" dirty="0"/>
              <a:t>4) Мордва — 2,1 %</a:t>
            </a:r>
          </a:p>
          <a:p>
            <a:r>
              <a:rPr lang="ru-RU" sz="2000" dirty="0"/>
              <a:t>5) Украинцы — 1,4 %</a:t>
            </a:r>
          </a:p>
          <a:p>
            <a:r>
              <a:rPr lang="ru-RU" sz="2000" dirty="0"/>
              <a:t>6) Армяне — 0,7 %</a:t>
            </a:r>
          </a:p>
          <a:p>
            <a:r>
              <a:rPr lang="ru-RU" sz="2000" dirty="0"/>
              <a:t>7) Казахи — 0,49 %</a:t>
            </a:r>
          </a:p>
          <a:p>
            <a:r>
              <a:rPr lang="ru-RU" sz="2000" dirty="0"/>
              <a:t>8) Азербайджанцы — 0,44 %</a:t>
            </a:r>
          </a:p>
          <a:p>
            <a:r>
              <a:rPr lang="ru-RU" sz="2000" dirty="0"/>
              <a:t>9) Узбеки — 0,35 %</a:t>
            </a:r>
          </a:p>
          <a:p>
            <a:r>
              <a:rPr lang="ru-RU" sz="2000" dirty="0"/>
              <a:t>10) Белорусы — 0,29 %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1052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Национальный состав Самарской области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353347"/>
              </p:ext>
            </p:extLst>
          </p:nvPr>
        </p:nvGraphicFramePr>
        <p:xfrm>
          <a:off x="2771800" y="1412776"/>
          <a:ext cx="61926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59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790" y="404664"/>
            <a:ext cx="70490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Дидактические цели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458" y="1324325"/>
            <a:ext cx="84580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Сформировать умения производить процентные вычисления, необходимые для применения в практической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творческих коммуникативных, креативных способностей и логического мышления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устойчивого интереса к изучению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математики.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исследовательской деятельности, публичных выступлений, умений самостоятельной работы с литературой; расширение кругозора,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эрудиции.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личной ответственности за выполнение выбранной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829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716" y="934210"/>
            <a:ext cx="4316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Сравнение  2006 и 2013 год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1052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Продовольственная корзина Самарской области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231418"/>
              </p:ext>
            </p:extLst>
          </p:nvPr>
        </p:nvGraphicFramePr>
        <p:xfrm>
          <a:off x="170448" y="1772816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4344893" y="6281936"/>
            <a:ext cx="475252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 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910" y="548680"/>
            <a:ext cx="676018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rgbClr val="7030A0"/>
                </a:solidFill>
                <a:effectLst/>
                <a:latin typeface="Monotype Corsiva" pitchFamily="66" charset="0"/>
              </a:rPr>
              <a:t>Задачи на проценты</a:t>
            </a:r>
          </a:p>
          <a:p>
            <a:pPr algn="ctr"/>
            <a:r>
              <a:rPr lang="ru-RU" sz="6600" b="1" dirty="0" smtClean="0">
                <a:ln w="50800"/>
                <a:solidFill>
                  <a:srgbClr val="7030A0"/>
                </a:solidFill>
                <a:latin typeface="Monotype Corsiva" pitchFamily="66" charset="0"/>
              </a:rPr>
              <a:t>(способы решения)</a:t>
            </a:r>
            <a:endParaRPr lang="ru-RU" sz="6600" b="1" cap="none" spc="0" dirty="0">
              <a:ln w="50800"/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8697" y="3645024"/>
            <a:ext cx="32896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Над проектом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работала 4 группа: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Гущенская</a:t>
            </a:r>
            <a:r>
              <a:rPr lang="ru-RU" sz="2800" dirty="0" smtClean="0">
                <a:solidFill>
                  <a:schemeClr val="bg1"/>
                </a:solidFill>
              </a:rPr>
              <a:t> Мария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Пенькова</a:t>
            </a:r>
            <a:r>
              <a:rPr lang="ru-RU" sz="2800" dirty="0" smtClean="0">
                <a:solidFill>
                  <a:schemeClr val="bg1"/>
                </a:solidFill>
              </a:rPr>
              <a:t> Екатерина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7"/>
          <a:stretch/>
        </p:blipFill>
        <p:spPr>
          <a:xfrm>
            <a:off x="539552" y="2996952"/>
            <a:ext cx="424148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647700"/>
            <a:ext cx="7856537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822960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"5" получили - 12 учеников - 30%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Сколько учеников в классе?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12 ----- 30%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?   ----- 100%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(12:30%)*100% (костюма)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       Ответ: 384 костюма черного цвета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69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88"/>
            <a:ext cx="9144000" cy="643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6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947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Процент </a:t>
            </a:r>
            <a:r>
              <a:rPr lang="ru-RU" sz="2800" b="1" dirty="0">
                <a:solidFill>
                  <a:schemeClr val="bg1"/>
                </a:solidFill>
              </a:rPr>
              <a:t>- это</a:t>
            </a:r>
            <a:r>
              <a:rPr lang="ru-RU" sz="2800" dirty="0">
                <a:solidFill>
                  <a:schemeClr val="bg1"/>
                </a:solidFill>
              </a:rPr>
              <a:t>:	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а</a:t>
            </a:r>
            <a:r>
              <a:rPr lang="ru-RU" sz="2800" dirty="0">
                <a:solidFill>
                  <a:schemeClr val="bg1"/>
                </a:solidFill>
              </a:rPr>
              <a:t>) тысячная часть числа;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б) сотая часть  числа;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</a:t>
            </a:r>
            <a:r>
              <a:rPr lang="ru-RU" sz="2800" dirty="0">
                <a:solidFill>
                  <a:schemeClr val="bg1"/>
                </a:solidFill>
              </a:rPr>
              <a:t>) десятая часть числа;	</a:t>
            </a:r>
          </a:p>
          <a:p>
            <a:r>
              <a:rPr lang="ru-RU" sz="2800" dirty="0">
                <a:solidFill>
                  <a:schemeClr val="bg1"/>
                </a:solidFill>
              </a:rPr>
              <a:t>2</a:t>
            </a:r>
            <a:r>
              <a:rPr lang="ru-RU" sz="2800" b="1" dirty="0">
                <a:solidFill>
                  <a:schemeClr val="bg1"/>
                </a:solidFill>
              </a:rPr>
              <a:t>. 50% от числа равны:</a:t>
            </a:r>
            <a:r>
              <a:rPr lang="ru-RU" sz="2800" dirty="0">
                <a:solidFill>
                  <a:schemeClr val="bg1"/>
                </a:solidFill>
              </a:rPr>
              <a:t>	а)1/5;        б)1/20;      в)1/2.	</a:t>
            </a:r>
          </a:p>
          <a:p>
            <a:r>
              <a:rPr lang="ru-RU" sz="2800" dirty="0">
                <a:solidFill>
                  <a:schemeClr val="bg1"/>
                </a:solidFill>
              </a:rPr>
              <a:t>3. </a:t>
            </a:r>
            <a:r>
              <a:rPr lang="ru-RU" sz="2800" b="1" dirty="0">
                <a:solidFill>
                  <a:schemeClr val="bg1"/>
                </a:solidFill>
              </a:rPr>
              <a:t>0,5 учащихся пятого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класса -  девочки. </a:t>
            </a:r>
            <a:r>
              <a:rPr lang="ru-RU" sz="2800" b="1" dirty="0" smtClean="0">
                <a:solidFill>
                  <a:schemeClr val="bg1"/>
                </a:solidFill>
              </a:rPr>
              <a:t>Девочки </a:t>
            </a:r>
            <a:r>
              <a:rPr lang="ru-RU" sz="2800" b="1" dirty="0">
                <a:solidFill>
                  <a:schemeClr val="bg1"/>
                </a:solidFill>
              </a:rPr>
              <a:t>в  классе  </a:t>
            </a:r>
            <a:r>
              <a:rPr lang="ru-RU" sz="2800" b="1" dirty="0" smtClean="0">
                <a:solidFill>
                  <a:schemeClr val="bg1"/>
                </a:solidFill>
              </a:rPr>
              <a:t>составляют</a:t>
            </a:r>
            <a:r>
              <a:rPr lang="ru-RU" sz="2800" b="1" dirty="0">
                <a:solidFill>
                  <a:schemeClr val="bg1"/>
                </a:solidFill>
              </a:rPr>
              <a:t>:</a:t>
            </a:r>
            <a:r>
              <a:rPr lang="ru-RU" sz="2800" dirty="0">
                <a:solidFill>
                  <a:schemeClr val="bg1"/>
                </a:solidFill>
              </a:rPr>
              <a:t>	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а)5</a:t>
            </a:r>
            <a:r>
              <a:rPr lang="ru-RU" sz="2800" dirty="0">
                <a:solidFill>
                  <a:schemeClr val="bg1"/>
                </a:solidFill>
              </a:rPr>
              <a:t>%;    б)50%;    в)20% 	</a:t>
            </a:r>
          </a:p>
          <a:p>
            <a:r>
              <a:rPr lang="ru-RU" sz="2800" dirty="0">
                <a:solidFill>
                  <a:schemeClr val="bg1"/>
                </a:solidFill>
              </a:rPr>
              <a:t>4. </a:t>
            </a:r>
            <a:r>
              <a:rPr lang="ru-RU" sz="2800" b="1" dirty="0">
                <a:solidFill>
                  <a:schemeClr val="bg1"/>
                </a:solidFill>
              </a:rPr>
              <a:t>21% от 1 тонны </a:t>
            </a:r>
            <a:r>
              <a:rPr lang="ru-RU" sz="2800" b="1" dirty="0" smtClean="0">
                <a:solidFill>
                  <a:schemeClr val="bg1"/>
                </a:solidFill>
              </a:rPr>
              <a:t>составляют: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а)2,1ц</a:t>
            </a:r>
            <a:r>
              <a:rPr lang="ru-RU" sz="2800" dirty="0">
                <a:solidFill>
                  <a:schemeClr val="bg1"/>
                </a:solidFill>
              </a:rPr>
              <a:t>:    б)0,48ц;    в)0,021ц.	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5. Чтобы найти 25% от числа </a:t>
            </a:r>
            <a:r>
              <a:rPr lang="ru-RU" sz="2800" b="1" dirty="0" smtClean="0">
                <a:solidFill>
                  <a:schemeClr val="bg1"/>
                </a:solidFill>
              </a:rPr>
              <a:t>надо  </a:t>
            </a:r>
            <a:r>
              <a:rPr lang="ru-RU" sz="2800" b="1" dirty="0">
                <a:solidFill>
                  <a:schemeClr val="bg1"/>
                </a:solidFill>
              </a:rPr>
              <a:t>это число:</a:t>
            </a:r>
            <a:r>
              <a:rPr lang="ru-RU" sz="2800" dirty="0">
                <a:solidFill>
                  <a:schemeClr val="bg1"/>
                </a:solidFill>
              </a:rPr>
              <a:t>	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а</a:t>
            </a:r>
            <a:r>
              <a:rPr lang="ru-RU" sz="2800" dirty="0">
                <a:solidFill>
                  <a:schemeClr val="bg1"/>
                </a:solidFill>
              </a:rPr>
              <a:t>) умножить на  25;  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б) разделить на 0,25;    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в) умножить на 0,25</a:t>
            </a:r>
            <a:r>
              <a:rPr lang="ru-RU" sz="2800" dirty="0"/>
              <a:t>	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7166"/>
            <a:ext cx="921702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4344893" y="6281936"/>
            <a:ext cx="475252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 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813" y="476672"/>
            <a:ext cx="7737311" cy="923330"/>
          </a:xfrm>
          <a:prstGeom prst="rect">
            <a:avLst/>
          </a:prstGeom>
          <a:solidFill>
            <a:srgbClr val="B3EBFF">
              <a:alpha val="48000"/>
            </a:srgb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Виртуальная экспедиция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4395" y="4365104"/>
            <a:ext cx="5285742" cy="2246769"/>
          </a:xfrm>
          <a:prstGeom prst="rect">
            <a:avLst/>
          </a:prstGeom>
          <a:solidFill>
            <a:srgbClr val="B3EBFF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Над проектом работала 5 группа: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Жаркова</a:t>
            </a:r>
            <a:r>
              <a:rPr lang="ru-RU" sz="2800" dirty="0" smtClean="0">
                <a:solidFill>
                  <a:schemeClr val="bg1"/>
                </a:solidFill>
              </a:rPr>
              <a:t> Мария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Нуянзина</a:t>
            </a:r>
            <a:r>
              <a:rPr lang="ru-RU" sz="2800" dirty="0" smtClean="0">
                <a:solidFill>
                  <a:schemeClr val="bg1"/>
                </a:solidFill>
              </a:rPr>
              <a:t> Анастасия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Шаварина</a:t>
            </a:r>
            <a:r>
              <a:rPr lang="ru-RU" sz="2800" dirty="0" smtClean="0">
                <a:solidFill>
                  <a:schemeClr val="bg1"/>
                </a:solidFill>
              </a:rPr>
              <a:t> Мария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Костылева Наталья </a:t>
            </a:r>
          </a:p>
        </p:txBody>
      </p:sp>
    </p:spTree>
    <p:extLst>
      <p:ext uri="{BB962C8B-B14F-4D97-AF65-F5344CB8AC3E}">
        <p14:creationId xmlns:p14="http://schemas.microsoft.com/office/powerpoint/2010/main" val="13099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320724">
            <a:off x="2100217" y="2160387"/>
            <a:ext cx="2074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Повторить…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97463">
            <a:off x="5533188" y="3304657"/>
            <a:ext cx="1600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Решить</a:t>
            </a:r>
            <a:r>
              <a:rPr lang="ru-RU" sz="2800" b="1" dirty="0">
                <a:solidFill>
                  <a:srgbClr val="C00000"/>
                </a:solidFill>
              </a:rPr>
              <a:t>…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518120">
            <a:off x="4089941" y="1366455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Проверить</a:t>
            </a:r>
            <a:r>
              <a:rPr lang="ru-RU" sz="2800" b="1" dirty="0">
                <a:solidFill>
                  <a:srgbClr val="C00000"/>
                </a:solidFill>
              </a:rPr>
              <a:t>…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263558">
            <a:off x="4314259" y="4113086"/>
            <a:ext cx="213641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Найти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интересные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сведения…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420592">
            <a:off x="2376099" y="404319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Обобщить</a:t>
            </a:r>
            <a:r>
              <a:rPr lang="ru-RU" sz="2800" b="1" dirty="0">
                <a:solidFill>
                  <a:srgbClr val="C00000"/>
                </a:solidFill>
              </a:rPr>
              <a:t>…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080" y="404664"/>
            <a:ext cx="6870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Методические 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080" y="1340768"/>
            <a:ext cx="8481392" cy="49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Активизировать познавательную деятельность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</a:p>
          <a:p>
            <a:pPr marL="342900" lvl="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индивидуальную и групповую работу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школьников.</a:t>
            </a:r>
          </a:p>
          <a:p>
            <a:pPr marL="342900" lvl="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анализировать, сопоставлять, обобщать, работать с художественными и публицистическими текстами, документами, решать проблемы,  делать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</a:p>
          <a:p>
            <a:pPr marL="342900" lvl="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работой людей разных профессий, использующих в своей деятельности проценты.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учащихся с некоторыми банковскими операциями, при выполнении которых требуется применить проценты.</a:t>
            </a:r>
          </a:p>
        </p:txBody>
      </p:sp>
    </p:spTree>
    <p:extLst>
      <p:ext uri="{BB962C8B-B14F-4D97-AF65-F5344CB8AC3E}">
        <p14:creationId xmlns:p14="http://schemas.microsoft.com/office/powerpoint/2010/main" val="25835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652" y="2564904"/>
            <a:ext cx="8550696" cy="3970318"/>
          </a:xfrm>
          <a:prstGeom prst="rect">
            <a:avLst/>
          </a:prstGeom>
          <a:solidFill>
            <a:srgbClr val="B3EBFF">
              <a:alpha val="51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</a:rPr>
              <a:t>Задача: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Какой </a:t>
            </a:r>
            <a:r>
              <a:rPr lang="ru-RU" sz="3600" dirty="0">
                <a:solidFill>
                  <a:schemeClr val="bg1"/>
                </a:solidFill>
              </a:rPr>
              <a:t>путь нам предстоит </a:t>
            </a:r>
            <a:r>
              <a:rPr lang="ru-RU" sz="3600" dirty="0" smtClean="0">
                <a:solidFill>
                  <a:schemeClr val="bg1"/>
                </a:solidFill>
              </a:rPr>
              <a:t>преодолеть</a:t>
            </a:r>
            <a:r>
              <a:rPr lang="ru-RU" sz="3600" dirty="0">
                <a:solidFill>
                  <a:schemeClr val="bg1"/>
                </a:solidFill>
              </a:rPr>
              <a:t>, если мы будем </a:t>
            </a:r>
            <a:r>
              <a:rPr lang="ru-RU" sz="3600" dirty="0" smtClean="0">
                <a:solidFill>
                  <a:schemeClr val="bg1"/>
                </a:solidFill>
              </a:rPr>
              <a:t>добираться </a:t>
            </a:r>
            <a:r>
              <a:rPr lang="ru-RU" sz="3600" dirty="0">
                <a:solidFill>
                  <a:schemeClr val="bg1"/>
                </a:solidFill>
              </a:rPr>
              <a:t>до места на автобусе, </a:t>
            </a:r>
            <a:r>
              <a:rPr lang="ru-RU" sz="3600" dirty="0" smtClean="0">
                <a:solidFill>
                  <a:schemeClr val="bg1"/>
                </a:solidFill>
              </a:rPr>
              <a:t>электричке </a:t>
            </a:r>
            <a:r>
              <a:rPr lang="ru-RU" sz="3600" dirty="0">
                <a:solidFill>
                  <a:schemeClr val="bg1"/>
                </a:solidFill>
              </a:rPr>
              <a:t>и пешком, причем на </a:t>
            </a:r>
            <a:r>
              <a:rPr lang="ru-RU" sz="3600" dirty="0" smtClean="0">
                <a:solidFill>
                  <a:schemeClr val="bg1"/>
                </a:solidFill>
              </a:rPr>
              <a:t> автобусе </a:t>
            </a:r>
            <a:r>
              <a:rPr lang="ru-RU" sz="3600" dirty="0">
                <a:solidFill>
                  <a:schemeClr val="bg1"/>
                </a:solidFill>
              </a:rPr>
              <a:t>12 км, что составляет </a:t>
            </a:r>
            <a:r>
              <a:rPr lang="ru-RU" sz="3600" dirty="0" smtClean="0">
                <a:solidFill>
                  <a:schemeClr val="bg1"/>
                </a:solidFill>
              </a:rPr>
              <a:t>25</a:t>
            </a:r>
            <a:r>
              <a:rPr lang="ru-RU" sz="3600" dirty="0">
                <a:solidFill>
                  <a:schemeClr val="bg1"/>
                </a:solidFill>
              </a:rPr>
              <a:t>% от пути электрички, а пешком </a:t>
            </a:r>
            <a:r>
              <a:rPr lang="ru-RU" sz="3600" dirty="0" smtClean="0">
                <a:solidFill>
                  <a:schemeClr val="bg1"/>
                </a:solidFill>
              </a:rPr>
              <a:t>15 </a:t>
            </a:r>
            <a:r>
              <a:rPr lang="ru-RU" sz="3600" dirty="0">
                <a:solidFill>
                  <a:schemeClr val="bg1"/>
                </a:solidFill>
              </a:rPr>
              <a:t>% от пути автобуса?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0648"/>
            <a:ext cx="4348563" cy="923330"/>
          </a:xfrm>
          <a:prstGeom prst="rect">
            <a:avLst/>
          </a:prstGeom>
          <a:solidFill>
            <a:srgbClr val="B3EBFF">
              <a:alpha val="29000"/>
            </a:srgb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Наш маршрут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49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1" y="3349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1223" y="332656"/>
            <a:ext cx="70815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пожаловать в </a:t>
            </a:r>
            <a:r>
              <a:rPr lang="ru-RU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88569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1. Составить </a:t>
            </a:r>
            <a:r>
              <a:rPr lang="ru-RU" sz="3200" b="1" i="1" dirty="0"/>
              <a:t>рассказ о соснах, используя условия задач и их решения</a:t>
            </a:r>
            <a:r>
              <a:rPr lang="ru-RU" sz="3200" b="1" i="1" dirty="0" smtClean="0"/>
              <a:t>. </a:t>
            </a:r>
            <a:r>
              <a:rPr lang="ru-RU" sz="3200" b="1" i="1" dirty="0" smtClean="0">
                <a:hlinkClick r:id="rId3" action="ppaction://hlinksldjump"/>
              </a:rPr>
              <a:t>(1 задание)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3691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2. Используя </a:t>
            </a:r>
            <a:r>
              <a:rPr lang="ru-RU" sz="3200" b="1" i="1" dirty="0"/>
              <a:t>памятку, </a:t>
            </a:r>
            <a:r>
              <a:rPr lang="ru-RU" sz="3200" b="1" i="1" dirty="0" smtClean="0"/>
              <a:t>рассказать </a:t>
            </a:r>
            <a:r>
              <a:rPr lang="ru-RU" sz="3200" b="1" i="1" dirty="0"/>
              <a:t>коротко о лекарственных растениях</a:t>
            </a:r>
            <a:r>
              <a:rPr lang="ru-RU" sz="3200" b="1" i="1" dirty="0" smtClean="0"/>
              <a:t>. </a:t>
            </a:r>
            <a:endParaRPr lang="ru-RU" sz="3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860259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3. Решив </a:t>
            </a:r>
            <a:r>
              <a:rPr lang="ru-RU" sz="3200" b="1" i="1" dirty="0"/>
              <a:t>задачи, составьте рецепты изготовления некоторых </a:t>
            </a:r>
            <a:r>
              <a:rPr lang="ru-RU" sz="3200" b="1" i="1" dirty="0" smtClean="0"/>
              <a:t>лекарств.   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(2 задание)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1898" y="5373216"/>
            <a:ext cx="8612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4. Решив </a:t>
            </a:r>
            <a:r>
              <a:rPr lang="ru-RU" sz="3200" b="1" i="1" dirty="0"/>
              <a:t>задачи на карточках, составить небольшой рассказ о нашем лесе</a:t>
            </a:r>
            <a:r>
              <a:rPr lang="ru-RU" sz="3200" b="1" i="1" dirty="0" smtClean="0"/>
              <a:t>. (3 задание)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2096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B3EBFF">
              <a:alpha val="69000"/>
            </a:srgb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151618" y="901923"/>
            <a:ext cx="8856984" cy="5940088"/>
          </a:xfrm>
          <a:prstGeom prst="rect">
            <a:avLst/>
          </a:prstGeom>
          <a:solidFill>
            <a:srgbClr val="B3EBFF">
              <a:alpha val="51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1. Всего на планете встречается 100 видов сосен, а в нашей стране всего 12 % от этого количества. Сколько видов сосен можно встретить в наших лесах?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2. В наших лесах наиболее известна сосна обыкновенная, которая, прожив 4% своей жизни, то есть 20 лет начинает плодоносить. Сколько всего лет живет сосна обыкновенная?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3. Из 1 кг шишек выход семян составляет 2 %. Сколько грамм семян получается из 1 кг шишек.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4. Сколько месяцев потребуется для созревания семян сосны обыкновенной, если это число составляет 150 % от 1 года (12 месяцев)?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5. В возрасте десяти лет высота обыкновенной сосны достигает 3,5 м, что составляет 10 % от средней высоты сосен в лесу. Какова средняя высота сосен в лесу?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6. Шишки у сосны висят гроздьями по 10 штук, среднюю длину шишки (в см) можно определить, найдя 60 % от этого числа.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2675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 задание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33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1223" y="1340768"/>
            <a:ext cx="8358771" cy="5262979"/>
          </a:xfrm>
          <a:prstGeom prst="rect">
            <a:avLst/>
          </a:prstGeom>
          <a:solidFill>
            <a:srgbClr val="B3EBFF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</a:rPr>
              <a:t>Лекарственные растения </a:t>
            </a:r>
            <a:r>
              <a:rPr lang="ru-RU" sz="2800" dirty="0">
                <a:solidFill>
                  <a:schemeClr val="bg1"/>
                </a:solidFill>
              </a:rPr>
              <a:t>- группа растений, используемых в медицине, Лечебные свойства трав были известны еще до нашей эры в Египте, Индии, Китае. На Руси первое государственное медицинское учреждение - Аптекарская изба была открыта в 1581г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В настоящее время в России известно более 220 видов лекарственных растений. На территории </a:t>
            </a:r>
            <a:r>
              <a:rPr lang="ru-RU" sz="2800" dirty="0" smtClean="0">
                <a:solidFill>
                  <a:schemeClr val="bg1"/>
                </a:solidFill>
              </a:rPr>
              <a:t>Самарской области </a:t>
            </a:r>
            <a:r>
              <a:rPr lang="ru-RU" sz="2800" dirty="0">
                <a:solidFill>
                  <a:schemeClr val="bg1"/>
                </a:solidFill>
              </a:rPr>
              <a:t>из них можно встретить </a:t>
            </a:r>
            <a:r>
              <a:rPr lang="ru-RU" sz="2800" dirty="0" smtClean="0">
                <a:solidFill>
                  <a:schemeClr val="bg1"/>
                </a:solidFill>
              </a:rPr>
              <a:t>около 100 </a:t>
            </a:r>
            <a:r>
              <a:rPr lang="ru-RU" sz="2800" dirty="0">
                <a:solidFill>
                  <a:schemeClr val="bg1"/>
                </a:solidFill>
              </a:rPr>
              <a:t>видов, из которых в научной медицине применяется не более 58 видов.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8350" y="116632"/>
            <a:ext cx="8351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rgbClr val="FF0000"/>
                </a:solidFill>
                <a:effectLst/>
              </a:rPr>
              <a:t>Памятка о лекарственных растениях</a:t>
            </a:r>
            <a:endParaRPr lang="ru-RU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2" y="1168676"/>
            <a:ext cx="4570588" cy="5632311"/>
          </a:xfrm>
          <a:prstGeom prst="rect">
            <a:avLst/>
          </a:prstGeom>
          <a:solidFill>
            <a:srgbClr val="B3EBFF">
              <a:alpha val="5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Рецепт 1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Сбор от кашля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Для приготовления 100 г. лекарства требуется: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Листья мать-и-мачеха – 10%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Листья подорожника – 20%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Трава хвоща полевого – 20%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Цветки клевера лугового – 20%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Цветки первоцвета – 30%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Сколько грамм каждой травы нужно для лекарства?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9504" y="1193763"/>
            <a:ext cx="4464496" cy="5632311"/>
          </a:xfrm>
          <a:prstGeom prst="rect">
            <a:avLst/>
          </a:prstGeom>
          <a:solidFill>
            <a:srgbClr val="B3EBFF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Рецепт  </a:t>
            </a:r>
            <a:r>
              <a:rPr lang="ru-RU" sz="24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Сбор для повышения аппетита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Для приготовления 80 г. лекарства требуется: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Корневище змеевика – 12,5%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Исландский «мох» - 32%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Плоды можжевельника – 12,5%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Трава медуницы – 25%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Трава хвоща полевого – 18%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Сколько грамм каждой травы нужно для лекарства?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791" y="18978"/>
            <a:ext cx="5736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Рецепты лекарств 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4949" y="25085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 задание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84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574" y="1628800"/>
            <a:ext cx="8800509" cy="5016758"/>
          </a:xfrm>
          <a:prstGeom prst="rect">
            <a:avLst/>
          </a:prstGeom>
          <a:solidFill>
            <a:srgbClr val="B3EBFF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</a:t>
            </a:r>
            <a:r>
              <a:rPr lang="ru-RU" sz="2000" b="1" dirty="0">
                <a:solidFill>
                  <a:schemeClr val="bg1"/>
                </a:solidFill>
              </a:rPr>
              <a:t>Найдите число, выражающее время появления леса на земле, если оно составляет 50% от числа 600.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2. В </a:t>
            </a:r>
            <a:r>
              <a:rPr lang="ru-RU" sz="2000" b="1" dirty="0">
                <a:solidFill>
                  <a:schemeClr val="bg1"/>
                </a:solidFill>
              </a:rPr>
              <a:t>нашей местности хвойные леса составляют 70% всех лесов, а остальное смешанные и лиственные. Сколько процентов приходится на лиственные и смешанные леса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3. Средняя </a:t>
            </a:r>
            <a:r>
              <a:rPr lang="ru-RU" sz="2000" b="1" dirty="0">
                <a:solidFill>
                  <a:schemeClr val="bg1"/>
                </a:solidFill>
              </a:rPr>
              <a:t>высота кустарника 6 м, что составляет 6% от высоты пихты. Какова высота пихты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4. Найдите </a:t>
            </a:r>
            <a:r>
              <a:rPr lang="ru-RU" sz="2000" b="1" dirty="0">
                <a:solidFill>
                  <a:schemeClr val="bg1"/>
                </a:solidFill>
              </a:rPr>
              <a:t>количество различных видов деревьев, кустарников и трав в лесах нашей планеты, если оно составляет 20% от 150 тысяч.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5. В </a:t>
            </a:r>
            <a:r>
              <a:rPr lang="ru-RU" sz="2000" b="1" dirty="0">
                <a:solidFill>
                  <a:schemeClr val="bg1"/>
                </a:solidFill>
              </a:rPr>
              <a:t>наших лесах можно встретить до 18 тысяч видов трав, что составляет 60% видов растительности в целом. Сколько всего видов растительности можно встретить в лесах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6. Гектар </a:t>
            </a:r>
            <a:r>
              <a:rPr lang="ru-RU" sz="2000" b="1" dirty="0">
                <a:solidFill>
                  <a:schemeClr val="bg1"/>
                </a:solidFill>
              </a:rPr>
              <a:t>лиственного леса вырабатывает 2 кг летучих защитных веществ, а гектар хвойного леса – 250% от этой величины. Сколько килограмм летучих защитных веществ вырабатывает гектар хвойного леса?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8782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 задание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392" y="942112"/>
            <a:ext cx="8657215" cy="461665"/>
          </a:xfrm>
          <a:prstGeom prst="rect">
            <a:avLst/>
          </a:prstGeom>
          <a:solidFill>
            <a:srgbClr val="B3EBFF">
              <a:alpha val="48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Решив задачи,  </a:t>
            </a:r>
            <a:r>
              <a:rPr lang="ru-RU" sz="2400" b="1" i="1" dirty="0">
                <a:solidFill>
                  <a:schemeClr val="bg1"/>
                </a:solidFill>
              </a:rPr>
              <a:t>составить небольшой рассказ о нашем лесе.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0136" y="45469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7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000" y="1412776"/>
            <a:ext cx="8893496" cy="4524315"/>
          </a:xfrm>
          <a:prstGeom prst="rect">
            <a:avLst/>
          </a:prstGeom>
          <a:solidFill>
            <a:srgbClr val="B3EBFF">
              <a:alpha val="46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bg1"/>
                </a:solidFill>
              </a:rPr>
              <a:t>В городе </a:t>
            </a:r>
            <a:r>
              <a:rPr lang="ru-RU" sz="3600" b="1" dirty="0" smtClean="0">
                <a:solidFill>
                  <a:schemeClr val="bg1"/>
                </a:solidFill>
              </a:rPr>
              <a:t>Самара 1 300</a:t>
            </a:r>
            <a:r>
              <a:rPr lang="ru-RU" sz="3600" b="1" dirty="0">
                <a:solidFill>
                  <a:schemeClr val="bg1"/>
                </a:solidFill>
              </a:rPr>
              <a:t> 000 человек. Один гектар леса в течение года способен поглощать столько кислорода, сколько его выдыхают 0,3% от общего количества жителей города </a:t>
            </a:r>
            <a:r>
              <a:rPr lang="ru-RU" sz="3600" b="1" dirty="0" smtClean="0">
                <a:solidFill>
                  <a:schemeClr val="bg1"/>
                </a:solidFill>
              </a:rPr>
              <a:t>Самара.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Сколько гектар леса должно находиться в пределах города, чтобы в чистоте содержать воздух в городе?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896" y="188640"/>
            <a:ext cx="7930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Дополнительное задание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06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" y="-20424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279200" y="1052736"/>
            <a:ext cx="8640960" cy="4832092"/>
          </a:xfrm>
          <a:prstGeom prst="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solidFill>
                  <a:schemeClr val="bg1"/>
                </a:solidFill>
              </a:rPr>
              <a:t>Леса появились на земле … млн. лет назад. Основу лесов нашей планеты образуют более … тысяч различных видов деревьев, кустарников и трав, причем трав из них встречается до … тысяч видов.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i="1" dirty="0">
                <a:solidFill>
                  <a:schemeClr val="bg1"/>
                </a:solidFill>
              </a:rPr>
              <a:t>Леса бывают хвойные, лиственные и смешанные. В нашей местности преобладают хвойные леса, которые составляют …% всех лесов, остальные …% приходятся на лиственные и смешанные. В хвойных лесах можно встретить – сосну, лиственницу, ель, пихту, причем пихта считается одним из самых высоких деревьев, ее высота до … м. Средняя высота кустарников – … м. Леса – легкие нашей планеты. Так 1 гектар лиственного леса вырабатывает … кг летучих защитных веществ, а гектар хвойного леса до … кг. (Один гектар леса в течение года способен поглощать столько углекислого газа, сколько его выдыхают … человек).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6151" y="105568"/>
            <a:ext cx="4791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Рассказ  о  лесе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344893" y="6281936"/>
            <a:ext cx="475252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 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3" y="2852936"/>
            <a:ext cx="4387727" cy="330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76672"/>
            <a:ext cx="10111188" cy="12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952499"/>
            <a:ext cx="381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Над проектом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работала 6 </a:t>
            </a:r>
            <a:r>
              <a:rPr lang="ru-RU" sz="2800" dirty="0">
                <a:solidFill>
                  <a:schemeClr val="bg1"/>
                </a:solidFill>
              </a:rPr>
              <a:t>группа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Зурначиян</a:t>
            </a:r>
            <a:r>
              <a:rPr lang="ru-RU" sz="2800" dirty="0" smtClean="0">
                <a:solidFill>
                  <a:schemeClr val="bg1"/>
                </a:solidFill>
              </a:rPr>
              <a:t>  Нарек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Колесников Никита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Корнаухов</a:t>
            </a:r>
            <a:r>
              <a:rPr lang="ru-RU" sz="2800" dirty="0" smtClean="0">
                <a:solidFill>
                  <a:schemeClr val="bg1"/>
                </a:solidFill>
              </a:rPr>
              <a:t> Денис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Плотников Николай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96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694" y="796798"/>
            <a:ext cx="87827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Знаете, что мешает людям жить так, как они мечтают? Одним из факторов являются деньги. Но деньги не попадают к нам случайно. Некоторые только сберегают  и приумножают их для себя, другие используют для служения обществу и ближнему. Но…. Все они заставляют деньги работать.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Использование % - один из способов понять, как можно «создавать деньги».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843786"/>
            <a:ext cx="64638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Деньги зарезервированы для тех, кто знает законы капитала и придерживается их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			Джордж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С.Клэйсон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	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Самый богатый человек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 Вавилоне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8" y="3843786"/>
            <a:ext cx="22082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1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817" y="404664"/>
            <a:ext cx="6669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Основополагающий вопрос: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5018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Процент – абстрактное понятие или постоянный спутник нашей жизни?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740" y="4077072"/>
            <a:ext cx="8188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 тема "ПРОЦЕНТЫ" имеет практическое применение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740" y="3189172"/>
            <a:ext cx="2337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Гипотеза: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1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Лучше начинать вложения как можно раньше.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20975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Если вы экономите </a:t>
            </a:r>
            <a:r>
              <a:rPr lang="ru-RU" sz="3200" dirty="0" smtClean="0">
                <a:solidFill>
                  <a:schemeClr val="bg1"/>
                </a:solidFill>
              </a:rPr>
              <a:t>500 рублей </a:t>
            </a:r>
            <a:r>
              <a:rPr lang="ru-RU" sz="3200" dirty="0">
                <a:solidFill>
                  <a:schemeClr val="bg1"/>
                </a:solidFill>
              </a:rPr>
              <a:t>ежегодно с 30 </a:t>
            </a:r>
            <a:r>
              <a:rPr lang="ru-RU" sz="3200" dirty="0" smtClean="0">
                <a:solidFill>
                  <a:schemeClr val="bg1"/>
                </a:solidFill>
              </a:rPr>
              <a:t>лет (</a:t>
            </a:r>
            <a:r>
              <a:rPr lang="ru-RU" sz="3200" dirty="0">
                <a:solidFill>
                  <a:schemeClr val="bg1"/>
                </a:solidFill>
              </a:rPr>
              <a:t>при ставке 12%), то к 50 годам у вас будет  40 349,37 </a:t>
            </a:r>
            <a:r>
              <a:rPr lang="ru-RU" sz="3200" dirty="0" smtClean="0">
                <a:solidFill>
                  <a:schemeClr val="bg1"/>
                </a:solidFill>
              </a:rPr>
              <a:t>рублей.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Если </a:t>
            </a:r>
            <a:r>
              <a:rPr lang="ru-RU" sz="3200" dirty="0">
                <a:solidFill>
                  <a:schemeClr val="bg1"/>
                </a:solidFill>
              </a:rPr>
              <a:t>вы начали вкладывать только в </a:t>
            </a:r>
            <a:r>
              <a:rPr lang="ru-RU" sz="3200" dirty="0" smtClean="0">
                <a:solidFill>
                  <a:schemeClr val="bg1"/>
                </a:solidFill>
              </a:rPr>
              <a:t>40 лет </a:t>
            </a:r>
            <a:r>
              <a:rPr lang="ru-RU" sz="3200" dirty="0">
                <a:solidFill>
                  <a:schemeClr val="bg1"/>
                </a:solidFill>
              </a:rPr>
              <a:t>(при той же ставке), тогда ваш доход будет составлять 9 827,29 </a:t>
            </a:r>
            <a:r>
              <a:rPr lang="ru-RU" sz="3200" dirty="0" smtClean="0">
                <a:solidFill>
                  <a:schemeClr val="bg1"/>
                </a:solidFill>
              </a:rPr>
              <a:t>рублей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(</a:t>
            </a:r>
            <a:r>
              <a:rPr lang="ru-RU" sz="3200" dirty="0">
                <a:solidFill>
                  <a:schemeClr val="bg1"/>
                </a:solidFill>
              </a:rPr>
              <a:t>FV=(1+0,12) </a:t>
            </a:r>
            <a:r>
              <a:rPr lang="ru-RU" sz="3200" baseline="30000" dirty="0" smtClean="0">
                <a:solidFill>
                  <a:schemeClr val="bg1"/>
                </a:solidFill>
              </a:rPr>
              <a:t>n </a:t>
            </a:r>
            <a:r>
              <a:rPr lang="ru-RU" sz="3200" dirty="0" smtClean="0">
                <a:solidFill>
                  <a:schemeClr val="bg1"/>
                </a:solidFill>
              </a:rPr>
              <a:t>*</a:t>
            </a:r>
            <a:r>
              <a:rPr lang="ru-RU" sz="3200" dirty="0">
                <a:solidFill>
                  <a:schemeClr val="bg1"/>
                </a:solidFill>
              </a:rPr>
              <a:t>500)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01" y="4077072"/>
            <a:ext cx="1808163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523" y="157566"/>
            <a:ext cx="7465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Факторы, определяющие прибыль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2282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593" y="3284984"/>
            <a:ext cx="6041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Процентная ставка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74331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25" y="1332613"/>
            <a:ext cx="2088663" cy="17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60288"/>
            <a:ext cx="2060631" cy="18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76" y="4437112"/>
            <a:ext cx="2065972" cy="21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74" y="958081"/>
            <a:ext cx="417083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Простая </a:t>
            </a:r>
            <a:endParaRPr lang="ru-RU" sz="2400" b="1" u="sng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Вкладчик </a:t>
            </a:r>
            <a:r>
              <a:rPr lang="ru-RU" sz="2000" dirty="0">
                <a:solidFill>
                  <a:schemeClr val="bg1"/>
                </a:solidFill>
              </a:rPr>
              <a:t>положил в </a:t>
            </a:r>
            <a:r>
              <a:rPr lang="ru-RU" sz="2000" dirty="0" smtClean="0">
                <a:solidFill>
                  <a:schemeClr val="bg1"/>
                </a:solidFill>
              </a:rPr>
              <a:t>банк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20 </a:t>
            </a:r>
            <a:r>
              <a:rPr lang="ru-RU" sz="2000" dirty="0">
                <a:solidFill>
                  <a:schemeClr val="bg1"/>
                </a:solidFill>
              </a:rPr>
              <a:t>000 руб.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Банк </a:t>
            </a:r>
            <a:r>
              <a:rPr lang="ru-RU" sz="2000" dirty="0">
                <a:solidFill>
                  <a:schemeClr val="bg1"/>
                </a:solidFill>
              </a:rPr>
              <a:t>выплачивает 9% годовых. То через год у него будет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20 </a:t>
            </a:r>
            <a:r>
              <a:rPr lang="ru-RU" sz="2000" dirty="0">
                <a:solidFill>
                  <a:schemeClr val="bg1"/>
                </a:solidFill>
              </a:rPr>
              <a:t>000*  (1+0,09)= 21800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А </a:t>
            </a:r>
            <a:r>
              <a:rPr lang="ru-RU" sz="2000" dirty="0">
                <a:solidFill>
                  <a:schemeClr val="bg1"/>
                </a:solidFill>
              </a:rPr>
              <a:t>через 2года: </a:t>
            </a:r>
          </a:p>
          <a:p>
            <a:r>
              <a:rPr lang="ru-RU" sz="2000" dirty="0">
                <a:solidFill>
                  <a:schemeClr val="bg1"/>
                </a:solidFill>
              </a:rPr>
              <a:t>20 000*  (1+0,09*2)= 43600руб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3593" y="188640"/>
            <a:ext cx="4463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Процентная ставка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4681" y="1031445"/>
            <a:ext cx="41676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Сложная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Вкладчик положил в банк 20000 руб.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Банк </a:t>
            </a:r>
            <a:r>
              <a:rPr lang="ru-RU" sz="2000" dirty="0">
                <a:solidFill>
                  <a:schemeClr val="bg1"/>
                </a:solidFill>
              </a:rPr>
              <a:t>выплачивает 9% годовых. 20 000*  (1+0,09). 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То </a:t>
            </a:r>
            <a:r>
              <a:rPr lang="ru-RU" sz="2000" dirty="0">
                <a:solidFill>
                  <a:schemeClr val="bg1"/>
                </a:solidFill>
              </a:rPr>
              <a:t>через год у него будет 21800 рублей.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А через </a:t>
            </a:r>
            <a:r>
              <a:rPr lang="ru-RU" sz="2000" dirty="0" smtClean="0">
                <a:solidFill>
                  <a:schemeClr val="bg1"/>
                </a:solidFill>
              </a:rPr>
              <a:t>2года -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20 000*  (1+0,09)</a:t>
            </a:r>
            <a:r>
              <a:rPr lang="ru-RU" sz="2000" baseline="30000" dirty="0">
                <a:solidFill>
                  <a:schemeClr val="bg1"/>
                </a:solidFill>
              </a:rPr>
              <a:t>2=</a:t>
            </a:r>
            <a:r>
              <a:rPr lang="ru-RU" sz="2000" dirty="0">
                <a:solidFill>
                  <a:schemeClr val="bg1"/>
                </a:solidFill>
              </a:rPr>
              <a:t> 23762руб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525" y="414908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Каждый в праве сам распределять куда он потратит свои деньги. Может Вы потратите деньги на самореализацию. А может это будут физические потребности.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Вложение денег в СБ говорит о Вашей готовности воздержаться от потребления своих сбережений и разрешение использовать их.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Покупка акций говорит о том что Вы готовы поделиться доходами за право использовать деньги для реализации своих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8585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Проценты помогают нам легко просчитать то, как темп инфляции уменьшает покупательную способность денег и сделать вывод о их выгодном вложении в акции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Акции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– это особо ценные бумаги, подтверждающие, что их владелец является одним из собственников компании и имеет право на получение части её прибыли.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20" y="3284984"/>
            <a:ext cx="19399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284984"/>
            <a:ext cx="6264696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>
                <a:solidFill>
                  <a:schemeClr val="bg1"/>
                </a:solidFill>
              </a:rPr>
              <a:t>Как инфляция уничтожает деньги, так она помогает акциям. Акции являются долей собственности в фирме, то есть долей собственности в товаре и недвижимости. Если всё становится дороже из-за инфляции, то становятся дороже товары и недвижимость, а значит и растёт значение акций. </a:t>
            </a:r>
          </a:p>
        </p:txBody>
      </p:sp>
    </p:spTree>
    <p:extLst>
      <p:ext uri="{BB962C8B-B14F-4D97-AF65-F5344CB8AC3E}">
        <p14:creationId xmlns:p14="http://schemas.microsoft.com/office/powerpoint/2010/main" val="37390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793" y="2606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АКЦИИ ВСЕГДА </a:t>
            </a:r>
            <a:r>
              <a:rPr lang="ru-RU" sz="2800" b="1" dirty="0" smtClean="0">
                <a:solidFill>
                  <a:schemeClr val="bg1"/>
                </a:solidFill>
              </a:rPr>
              <a:t>БЫЛИ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И ВСЕГДА БУДУТ ВЫГОДНЕЕ ДЕНЕГ.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492" y="1412776"/>
            <a:ext cx="37074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Причина этого лежит в числе прочего в инфляции. Если Вы вкладываете определённую сумму в деньгах, то ценность их уменьшается из-за инфляции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Вы не можете сегодня купить на Ваши деньги столько же, сколько могли десять лет назад. Не потому что вещи стали дороже. Инфляция создала наценку.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>
                <a:solidFill>
                  <a:schemeClr val="bg1"/>
                </a:solidFill>
              </a:rPr>
              <a:t>помощью следующей диаграммы Вы можете видеть, как Ваши деньги теряют свою ценность.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59431"/>
            <a:ext cx="27686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8881" y="58139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Динамика изменения  реальной покупательной способности 100 рублей по годам и при разных темпах инфляции</a:t>
            </a:r>
          </a:p>
        </p:txBody>
      </p:sp>
    </p:spTree>
    <p:extLst>
      <p:ext uri="{BB962C8B-B14F-4D97-AF65-F5344CB8AC3E}">
        <p14:creationId xmlns:p14="http://schemas.microsoft.com/office/powerpoint/2010/main" val="35419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2426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ФОНДЫ  --  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Заставьте 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свои деньги работать на себя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8896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ПОЗВОЛЬТЕ СЕБЕ ПОМЕЧТАТЬ!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      Позволить себе мечтать может каждый человек, а вот добиться осуществления своей мечты получается, к сожалению, не у всех.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ПОЧЕМУ ТРУДНО ВОПЛОТИТЬ МЕЧТУ В ЖИЗНЬ?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     Чтобы воплотить мечту в жизнь нужно действовать. А чтобы начать действовать нужно поставить себе ЦЕЛЬ.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27175"/>
            <a:ext cx="30257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434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ВЫДЕЛИТЬ ИЗ СВОЕГО БЮДЖЕТА ДЕНЬГИ, ЧТОБЫ ДЕЛАТЬ СБЕРЕЖЕНИЯ?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432" y="1278456"/>
            <a:ext cx="64788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Первое, что необходимо сделать, получив зарплату, премию или иной доход - взять 10% от полученной суммы, и отложить. Заплатить себе, а потом начинайте тратить оставшиеся 90</a:t>
            </a:r>
            <a:r>
              <a:rPr lang="ru-RU" sz="2200" dirty="0" smtClean="0">
                <a:solidFill>
                  <a:schemeClr val="bg1"/>
                </a:solidFill>
              </a:rPr>
              <a:t>%.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Правило </a:t>
            </a:r>
            <a:r>
              <a:rPr lang="ru-RU" sz="2200" b="1" u="sng" dirty="0">
                <a:solidFill>
                  <a:schemeClr val="bg1"/>
                </a:solidFill>
              </a:rPr>
              <a:t>«заплати сначала себе» </a:t>
            </a:r>
            <a:r>
              <a:rPr lang="ru-RU" sz="2200" dirty="0">
                <a:solidFill>
                  <a:schemeClr val="bg1"/>
                </a:solidFill>
              </a:rPr>
              <a:t>- очень простое, но очень важное правило. С одной стороны, 10% изъятые из семейного бюджета вряд ли существенно изменят ваш образ жизни. А с другой стороны, постоянно увеличивает ваш капитал. 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46" y="1308797"/>
            <a:ext cx="1729718" cy="26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620" y="4835492"/>
            <a:ext cx="8688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</a:rPr>
              <a:t>Создать свой капитал вы можете только благодаря своим доходам, других вариантов чаще всего просто нет. Месяц за месяцем, ваш капитал увеличивается, и вы шаг за шагом приближаетесь к вашим финансовым </a:t>
            </a:r>
            <a:r>
              <a:rPr lang="ru-RU" sz="2400" dirty="0" smtClean="0">
                <a:solidFill>
                  <a:prstClr val="black"/>
                </a:solidFill>
              </a:rPr>
              <a:t>целям.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39"/>
            <a:ext cx="8505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Золотые яйца. Золотые яйца? Золотые яйца!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84907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База для расчета % меняется с каждым годом. Именно поэтому 10 лет инвестиций под 10% годовых дадут в сумме не 100% дохода, а </a:t>
            </a:r>
            <a:r>
              <a:rPr lang="ru-RU" sz="2200" dirty="0" smtClean="0">
                <a:solidFill>
                  <a:schemeClr val="bg1"/>
                </a:solidFill>
              </a:rPr>
              <a:t>159%! </a:t>
            </a:r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Магия? </a:t>
            </a:r>
            <a:r>
              <a:rPr lang="ru-RU" sz="2200" b="1" dirty="0">
                <a:solidFill>
                  <a:schemeClr val="bg1"/>
                </a:solidFill>
              </a:rPr>
              <a:t>Нет – сложный процент!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6834" y="2910152"/>
            <a:ext cx="61036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Если инвестировать ежегодно 500 рублей, под 10% годовых, то через 10 лет вы будут иметь 8766 рублей, затратив при этом 5000 рублей. 3766 рублей для вас заработают ваши </a:t>
            </a:r>
            <a:r>
              <a:rPr lang="ru-RU" sz="2200" dirty="0" smtClean="0">
                <a:solidFill>
                  <a:schemeClr val="bg1"/>
                </a:solidFill>
              </a:rPr>
              <a:t>деньги!!!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05507"/>
            <a:ext cx="1916249" cy="21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541" y="4653136"/>
            <a:ext cx="871296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менно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расчет процентов при выборе альтернативного варианта вложения денежных средств помогает нам приумножить наше богатство!!!</a:t>
            </a: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4188927" y="6281936"/>
            <a:ext cx="475252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 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7494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Деловая игра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«АВТОСАЛОН»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3732366"/>
            <a:ext cx="39065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Над проектом работала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7 группа: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Петровский Сергей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Галиев</a:t>
            </a:r>
            <a:r>
              <a:rPr lang="ru-RU" sz="2800" dirty="0" smtClean="0">
                <a:solidFill>
                  <a:schemeClr val="bg1"/>
                </a:solidFill>
              </a:rPr>
              <a:t> Наиль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Филиппов Алексей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910" y="3789040"/>
            <a:ext cx="4449089" cy="2770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3454" y="2084735"/>
            <a:ext cx="421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(Сценарий  мероприятия)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Ведущий: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  Все </a:t>
            </a:r>
            <a:r>
              <a:rPr lang="ru-RU" sz="2400" b="1" dirty="0">
                <a:solidFill>
                  <a:schemeClr val="bg1"/>
                </a:solidFill>
              </a:rPr>
              <a:t>вы знаете о существовании авторынков, автомагазинов и автосалонов, в которых можно приобрести новый или подержанный автомобиль. Но эта покупка влечет за собой множество различных документов, прежде чем вы сможете спокойно пользоваться своим автомобилем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   Итак</a:t>
            </a:r>
            <a:r>
              <a:rPr lang="ru-RU" sz="2400" b="1" dirty="0">
                <a:solidFill>
                  <a:schemeClr val="bg1"/>
                </a:solidFill>
              </a:rPr>
              <a:t>, вы пришли в автосалон “SECOND LIFE AUTO”, что в вольном переводе означает “ВТОРАЯ ЖИЗНЬ МАШИНЫ”. Здесь вы можете приобрести подержанную автотехнику в отличном состоянии и по доступной цене. Я – директор этого автосалона, а это менеджеры торгового зала </a:t>
            </a:r>
            <a:r>
              <a:rPr lang="ru-RU" sz="2400" b="1" dirty="0" smtClean="0">
                <a:solidFill>
                  <a:schemeClr val="bg1"/>
                </a:solidFill>
              </a:rPr>
              <a:t>(двое одноклассников).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</a:t>
            </a:r>
            <a:r>
              <a:rPr lang="ru-RU" sz="2400" b="1" dirty="0">
                <a:solidFill>
                  <a:schemeClr val="bg1"/>
                </a:solidFill>
              </a:rPr>
              <a:t>Автомобиль станет вашим (и вы получите оценку “5”) после того как правильно заполните весь пакет документов, лежащий на столе у каждого из вас. </a:t>
            </a:r>
          </a:p>
        </p:txBody>
      </p:sp>
    </p:spTree>
    <p:extLst>
      <p:ext uri="{BB962C8B-B14F-4D97-AF65-F5344CB8AC3E}">
        <p14:creationId xmlns:p14="http://schemas.microsoft.com/office/powerpoint/2010/main" val="36453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5551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Проблемные  вопросы: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Всегда ли проценты - наши «друзья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произошли понятие «процент» и знак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«%»?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 «альтернатива»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процентов?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значит жить на проценты?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01" y="3570014"/>
            <a:ext cx="4153632" cy="30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4" t="23465" r="25530" b="17373"/>
          <a:stretch/>
        </p:blipFill>
        <p:spPr bwMode="auto">
          <a:xfrm>
            <a:off x="-37014" y="751930"/>
            <a:ext cx="9196911" cy="610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017" y="0"/>
            <a:ext cx="8298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Список автомобилей для покупки (на выбор)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06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091" y="843677"/>
            <a:ext cx="8694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bg1"/>
                </a:solidFill>
              </a:rPr>
              <a:t>Задача о кредите.</a:t>
            </a:r>
            <a:endParaRPr lang="ru-RU" sz="28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Ведущий: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Ситуация с деньгами у вас сложилась так, что вы не можете сразу оплатить всю сумму, поэтому мы с вами заключаем договор о кредитовании на 3 месяца: в декабре-60% всей стоимости, в январе – 75% остатка, в феврале – всю оставшуюся сумму.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Определите, пожалуйста, сколько рублей в каждом месяце вы заплатите и заполните “Договор о кредитовании”.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473" y="197346"/>
            <a:ext cx="870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 заполнение каждого документа отводится около 10 </a:t>
            </a:r>
            <a:r>
              <a:rPr lang="ru-RU" sz="2400" b="1" dirty="0" smtClean="0">
                <a:solidFill>
                  <a:schemeClr val="bg1"/>
                </a:solidFill>
              </a:rPr>
              <a:t>минут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91399"/>
              </p:ext>
            </p:extLst>
          </p:nvPr>
        </p:nvGraphicFramePr>
        <p:xfrm>
          <a:off x="203121" y="4321552"/>
          <a:ext cx="8721637" cy="244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8880"/>
                <a:gridCol w="1922757"/>
              </a:tblGrid>
              <a:tr h="2448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Договор о кредитовании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Я, _______________________________покупаю в автосалоне “</a:t>
                      </a:r>
                      <a:r>
                        <a:rPr lang="ru-RU" sz="1600" dirty="0" err="1">
                          <a:effectLst/>
                        </a:rPr>
                        <a:t>Second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life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auto</a:t>
                      </a:r>
                      <a:r>
                        <a:rPr lang="ru-RU" sz="1600" dirty="0">
                          <a:effectLst/>
                        </a:rPr>
                        <a:t>” автомобиль марки _____________________ в кредит на три месяца.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Обязуюсь перечислить на счет автосалона: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декабре 60 % стоимости автомобиля ____________руб.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январе 75 % остатка ______________руб.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феврале всю оставшуюся часть ______________руб.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_________Подпись___________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Фамилия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7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bg1"/>
                </a:solidFill>
              </a:rPr>
              <a:t>Задача о квитанции.</a:t>
            </a:r>
            <a:endParaRPr lang="ru-RU" sz="28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u="sng" dirty="0">
                <a:solidFill>
                  <a:schemeClr val="bg1"/>
                </a:solidFill>
              </a:rPr>
              <a:t>Ведущий:</a:t>
            </a:r>
            <a:r>
              <a:rPr lang="ru-RU" sz="2400" b="1" dirty="0">
                <a:solidFill>
                  <a:schemeClr val="bg1"/>
                </a:solidFill>
              </a:rPr>
              <a:t> За оформление права собственности нотариус возьмет с вас 1,5% от стоимости автомобиля в виде нотариальной пошлины. Во сколько рублей вам обойдется ваша покупка вместе с нотариальной пошлиной? Будьте особенно внимательны при заполнении этой квитанции, можно обращаться за помощью к менеджерам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87036"/>
              </p:ext>
            </p:extLst>
          </p:nvPr>
        </p:nvGraphicFramePr>
        <p:xfrm>
          <a:off x="288032" y="2999859"/>
          <a:ext cx="8604448" cy="34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7527"/>
                <a:gridCol w="1896921"/>
              </a:tblGrid>
              <a:tr h="2422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Квитанция об оплате автомобиля марки ______________________ и 1,5 % нотариальной пошлины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Принято от____________________________________________________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(фамилия имя отчество)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___________________________________________________руб.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(сумма цифрами)      (сумма прописью)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 оплате за автомобиль марки_____________________ стоимостью________________________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(цифрами)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 1,5 % нотариальной пошлины за оформление сделки купли – продажи в сумме____________________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(цифрами)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Дата____________  Подпись________________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Фамилия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Марка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bg1"/>
                </a:solidFill>
              </a:rPr>
              <a:t>Задача о страховке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8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u="sng" dirty="0">
                <a:solidFill>
                  <a:schemeClr val="bg1"/>
                </a:solidFill>
              </a:rPr>
              <a:t>Ведущий:</a:t>
            </a:r>
            <a:r>
              <a:rPr lang="ru-RU" sz="2400" b="1" dirty="0">
                <a:solidFill>
                  <a:schemeClr val="bg1"/>
                </a:solidFill>
              </a:rPr>
              <a:t> Наш автосалон предлагает вам сразу заключить договор о страховании автомобиля от угона на 100000 рублей. Определите, какой процент от стоимости вашего автомобиля будет вам выплачен в случае угона. Заполните страховой полис. Страховой взнос-10 % от стоимости покупки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38033"/>
              </p:ext>
            </p:extLst>
          </p:nvPr>
        </p:nvGraphicFramePr>
        <p:xfrm>
          <a:off x="179512" y="3717032"/>
          <a:ext cx="8784976" cy="2654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8256"/>
                <a:gridCol w="1936720"/>
              </a:tblGrid>
              <a:tr h="265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Страховой полис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Страховщик __________________________________________________и страхователь–автосалон “</a:t>
                      </a:r>
                      <a:r>
                        <a:rPr lang="ru-RU" sz="1600" dirty="0" err="1">
                          <a:effectLst/>
                        </a:rPr>
                        <a:t>Second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life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auto</a:t>
                      </a:r>
                      <a:r>
                        <a:rPr lang="ru-RU" sz="1600" dirty="0">
                          <a:effectLst/>
                        </a:rPr>
                        <a:t>” заключают договор </a:t>
                      </a:r>
                      <a:r>
                        <a:rPr lang="ru-RU" sz="1600" dirty="0" err="1">
                          <a:effectLst/>
                        </a:rPr>
                        <a:t>страхованя</a:t>
                      </a:r>
                      <a:r>
                        <a:rPr lang="ru-RU" sz="1600" dirty="0">
                          <a:effectLst/>
                        </a:rPr>
                        <a:t> автомобиля марки___________________ от угона на сумму 100000 руб. Таким образом страхователь выплачивает страховщику ____________% стоимости автомобиля.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Страховой взнос-10 % от стоимости покупки: ________ руб.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________Подпись__________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Фамилия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2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7692" y="620688"/>
            <a:ext cx="9221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 вас с покупкой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автомашины вашей мечты!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2407661"/>
            <a:ext cx="5233144" cy="4178075"/>
          </a:xfrm>
          <a:prstGeom prst="rect">
            <a:avLst/>
          </a:prstGeom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4344893" y="6281936"/>
            <a:ext cx="475252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 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2">
                <a:lumMod val="60000"/>
                <a:lumOff val="40000"/>
              </a:schemeClr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rgbClr val="0070C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2406" y="620688"/>
            <a:ext cx="4278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Тест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Проверь себя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2742609"/>
            <a:ext cx="30487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Над проектом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работала 8 группа: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Киселева Снежана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Леванова</a:t>
            </a:r>
            <a:r>
              <a:rPr lang="ru-RU" sz="2800" dirty="0" smtClean="0">
                <a:solidFill>
                  <a:schemeClr val="bg1"/>
                </a:solidFill>
              </a:rPr>
              <a:t> Алена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2376264" cy="35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2">
                <a:lumMod val="60000"/>
                <a:lumOff val="40000"/>
              </a:schemeClr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rgbClr val="0070C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947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Если правильный ответ получен с первого раза,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засчитай максимальное количество баллов, в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противной случае каждая дополнительная попытка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вычитает 1 балл из этой суммы.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Код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                  «5» - 9  </a:t>
            </a:r>
            <a:r>
              <a:rPr lang="ru-RU" sz="2800" dirty="0" smtClean="0">
                <a:solidFill>
                  <a:schemeClr val="bg1"/>
                </a:solidFill>
              </a:rPr>
              <a:t>баллов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                  «4» - 7-8 баллов</a:t>
            </a:r>
          </a:p>
          <a:p>
            <a:r>
              <a:rPr lang="ru-RU" sz="2800" dirty="0">
                <a:solidFill>
                  <a:schemeClr val="bg1"/>
                </a:solidFill>
              </a:rPr>
              <a:t>                  «3» - 3-6 баллов</a:t>
            </a:r>
          </a:p>
          <a:p>
            <a:r>
              <a:rPr lang="ru-RU" sz="2800" dirty="0">
                <a:solidFill>
                  <a:schemeClr val="bg1"/>
                </a:solidFill>
              </a:rPr>
              <a:t>                  «2» - менее 3 баллов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858000" y="5378450"/>
            <a:ext cx="2088232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 к списку проектов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2">
                <a:lumMod val="60000"/>
                <a:lumOff val="40000"/>
              </a:schemeClr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rgbClr val="0070C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2839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1. </a:t>
            </a:r>
            <a:r>
              <a:rPr lang="ru-RU" sz="2400" b="1" dirty="0">
                <a:solidFill>
                  <a:schemeClr val="bg1"/>
                </a:solidFill>
              </a:rPr>
              <a:t>(1 балл</a:t>
            </a:r>
            <a:r>
              <a:rPr lang="ru-RU" sz="2400" b="1" dirty="0" smtClean="0">
                <a:solidFill>
                  <a:schemeClr val="bg1"/>
                </a:solidFill>
              </a:rPr>
              <a:t>) 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Дробь 1/5 </a:t>
            </a:r>
            <a:r>
              <a:rPr lang="ru-RU" sz="2400" dirty="0" smtClean="0">
                <a:solidFill>
                  <a:schemeClr val="bg1"/>
                </a:solidFill>
              </a:rPr>
              <a:t>равна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829" y="733432"/>
            <a:ext cx="9252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А) 50%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1865" y="738444"/>
            <a:ext cx="9124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3" action="ppaction://hlinksldjump"/>
              </a:rPr>
              <a:t>Б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3" action="ppaction://hlinksldjump"/>
              </a:rPr>
              <a:t>) </a:t>
            </a:r>
            <a:r>
              <a:rPr lang="ru-RU" sz="2000" b="1" dirty="0">
                <a:ln w="50800"/>
                <a:solidFill>
                  <a:srgbClr val="FF0000"/>
                </a:solidFill>
                <a:hlinkClick r:id="rId3" action="ppaction://hlinksldjump"/>
              </a:rPr>
              <a:t>2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3" action="ppaction://hlinksldjump"/>
              </a:rPr>
              <a:t>0%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2544" y="726534"/>
            <a:ext cx="9140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chemeClr val="bg1"/>
                </a:solidFill>
                <a:hlinkClick r:id="rId2" action="ppaction://hlinksldjump"/>
              </a:rPr>
              <a:t>В</a:t>
            </a:r>
            <a:r>
              <a:rPr lang="ru-RU" sz="2000" b="1" cap="none" spc="0" dirty="0" smtClean="0">
                <a:ln w="50800"/>
                <a:solidFill>
                  <a:schemeClr val="bg1"/>
                </a:solidFill>
                <a:effectLst/>
                <a:hlinkClick r:id="rId2" action="ppaction://hlinksldjump"/>
              </a:rPr>
              <a:t>) 30%</a:t>
            </a:r>
            <a:endParaRPr lang="ru-RU" sz="20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4150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2. (1 балл) </a:t>
            </a:r>
            <a:r>
              <a:rPr lang="ru-RU" sz="2000" dirty="0">
                <a:solidFill>
                  <a:schemeClr val="bg1"/>
                </a:solidFill>
              </a:rPr>
              <a:t>1% дециметра называют: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526" y="1768240"/>
            <a:ext cx="17645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А) миллиметр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943" y="1740878"/>
            <a:ext cx="16299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3" action="ppaction://hlinksldjump"/>
              </a:rPr>
              <a:t>Б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3" action="ppaction://hlinksldjump"/>
              </a:rPr>
              <a:t>) </a:t>
            </a:r>
            <a:r>
              <a:rPr lang="ru-RU" sz="2000" b="1" dirty="0" smtClean="0">
                <a:ln w="50800"/>
                <a:solidFill>
                  <a:srgbClr val="FF0000"/>
                </a:solidFill>
                <a:hlinkClick r:id="rId3" action="ppaction://hlinksldjump"/>
              </a:rPr>
              <a:t>сант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3" action="ppaction://hlinksldjump"/>
              </a:rPr>
              <a:t>иметр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59271" y="1768240"/>
            <a:ext cx="10159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2" action="ppaction://hlinksldjump"/>
              </a:rPr>
              <a:t>В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) метр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260" y="2348880"/>
            <a:ext cx="4182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3. </a:t>
            </a:r>
            <a:r>
              <a:rPr lang="ru-RU" sz="2000" b="1" dirty="0">
                <a:solidFill>
                  <a:schemeClr val="bg1"/>
                </a:solidFill>
              </a:rPr>
              <a:t>(2 балла)</a:t>
            </a:r>
            <a:r>
              <a:rPr lang="ru-RU" sz="2000" dirty="0">
                <a:solidFill>
                  <a:schemeClr val="bg1"/>
                </a:solidFill>
              </a:rPr>
              <a:t> 30% от числа 800 </a:t>
            </a:r>
            <a:r>
              <a:rPr lang="ru-RU" sz="2000" dirty="0" smtClean="0">
                <a:solidFill>
                  <a:schemeClr val="bg1"/>
                </a:solidFill>
              </a:rPr>
              <a:t>равно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829" y="2985347"/>
            <a:ext cx="7377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А) 24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2120" y="2969849"/>
            <a:ext cx="854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3" action="ppaction://hlinksldjump"/>
              </a:rPr>
              <a:t>Б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3" action="ppaction://hlinksldjump"/>
              </a:rPr>
              <a:t>) 240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7326" y="2954351"/>
            <a:ext cx="9861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2" action="ppaction://hlinksldjump"/>
              </a:rPr>
              <a:t>В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) 2400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417491"/>
            <a:ext cx="8650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4. </a:t>
            </a:r>
            <a:r>
              <a:rPr lang="ru-RU" sz="2000" b="1" dirty="0">
                <a:solidFill>
                  <a:schemeClr val="bg1"/>
                </a:solidFill>
              </a:rPr>
              <a:t>(2 балла)</a:t>
            </a:r>
            <a:r>
              <a:rPr lang="ru-RU" sz="2000" dirty="0">
                <a:solidFill>
                  <a:schemeClr val="bg1"/>
                </a:solidFill>
              </a:rPr>
              <a:t> У мамы 250 р. На покупку книги она истратила 10% этой суммы. </a:t>
            </a:r>
            <a:r>
              <a:rPr lang="ru-RU" sz="2000" dirty="0" smtClean="0">
                <a:solidFill>
                  <a:schemeClr val="bg1"/>
                </a:solidFill>
              </a:rPr>
              <a:t>Сколько денег у мамы осталось: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82" y="4139758"/>
            <a:ext cx="867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3" action="ppaction://hlinksldjump"/>
              </a:rPr>
              <a:t>А) 225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2160" y="4125377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2" action="ppaction://hlinksldjump"/>
              </a:rPr>
              <a:t>Б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) 25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09319" y="4125377"/>
            <a:ext cx="8563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2" action="ppaction://hlinksldjump"/>
              </a:rPr>
              <a:t>В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) 240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260" y="4723305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5. (3 балла) В магазин привезли 25 ц. фруктов. Яблоки составляют 60%, а груши 20% от общего количества фруктов. Всего в магазин яблок и груш привезли: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2479" y="5877272"/>
            <a:ext cx="9396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4" action="ppaction://hlinksldjump"/>
              </a:rPr>
              <a:t>А) 20 ц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7015" y="5877272"/>
            <a:ext cx="9268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2" action="ppaction://hlinksldjump"/>
              </a:rPr>
              <a:t>Б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) 15 ц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05420" y="5906254"/>
            <a:ext cx="798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rgbClr val="FF0000"/>
                </a:solidFill>
                <a:hlinkClick r:id="rId2" action="ppaction://hlinksldjump"/>
              </a:rPr>
              <a:t>В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  <a:hlinkClick r:id="rId2" action="ppaction://hlinksldjump"/>
              </a:rPr>
              <a:t>) 5 ц</a:t>
            </a:r>
            <a:endParaRPr lang="ru-RU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5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2">
                <a:lumMod val="60000"/>
                <a:lumOff val="40000"/>
              </a:schemeClr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rgbClr val="0070C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11" y="2204864"/>
            <a:ext cx="3176587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476672"/>
            <a:ext cx="83645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>
            <a:hlinkClick r:id="rId4" action="ppaction://hlinksldjump"/>
          </p:cNvPr>
          <p:cNvSpPr/>
          <p:nvPr/>
        </p:nvSpPr>
        <p:spPr>
          <a:xfrm>
            <a:off x="899592" y="2960948"/>
            <a:ext cx="1656184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вернуться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2">
                <a:lumMod val="60000"/>
                <a:lumOff val="40000"/>
              </a:schemeClr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rgbClr val="0070C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484784"/>
            <a:ext cx="38264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>
                <a:solidFill>
                  <a:srgbClr val="FF0000"/>
                </a:solidFill>
                <a:latin typeface="Times New Roman"/>
              </a:rPr>
              <a:t>Молодец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!</a:t>
            </a:r>
            <a:endParaRPr lang="ru-RU" sz="800" dirty="0">
              <a:solidFill>
                <a:srgbClr val="EAEAEA"/>
              </a:solidFill>
              <a:latin typeface="Times New Roman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77812"/>
            <a:ext cx="2627313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214638"/>
            <a:ext cx="2928937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8150" y="2852936"/>
            <a:ext cx="3811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hlinkClick r:id="rId4" action="ppaction://hlinksldjump"/>
              </a:rPr>
              <a:t>Следующий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hlinkClick r:id="rId4" action="ppaction://hlinksldjump"/>
              </a:rPr>
              <a:t> вопрос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57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Учебные  вопросы: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7415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Откуда произошло понятие «процент», и как появился знак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%?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нам нужны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проценты?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существуют методы решения задач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проценты?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применяются проценты в различных областях науки?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73" y="4052101"/>
            <a:ext cx="4200128" cy="26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2">
                <a:lumMod val="60000"/>
                <a:lumOff val="40000"/>
              </a:schemeClr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rgbClr val="0070C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484784"/>
            <a:ext cx="38264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>
                <a:solidFill>
                  <a:srgbClr val="FF0000"/>
                </a:solidFill>
                <a:latin typeface="Times New Roman"/>
              </a:rPr>
              <a:t>Молодец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!</a:t>
            </a:r>
            <a:endParaRPr lang="ru-RU" sz="800" dirty="0">
              <a:solidFill>
                <a:srgbClr val="EAEAEA"/>
              </a:solidFill>
              <a:latin typeface="Times New Roman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77812"/>
            <a:ext cx="2627313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214638"/>
            <a:ext cx="2928937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Вы успешно завершили тестирование.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Поздравляю!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Вернись к коду и посчитай свой результат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635896" y="5157192"/>
            <a:ext cx="151216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426" y="996707"/>
            <a:ext cx="82000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Предлагаемый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«Проценты в нашей жизни»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демонстрирует учащимся применение математического аппарата к решению повседневных бытовых проблем каждого человека, вопросов рыночной экономики и задач технологии производства; ориентирует учащихся на обучение по естественнонаучному и социально-экономическому профилю.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Познавательный материал курса будет способствовать не только выработке умений и закреплению навыков процентных вычислений, но и формированию устойчивого интереса учащихся к процессу и содержанию деятельности, а также познавательной и социальной активности.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ходе реализации проекта на основании проделанной работы мы показали, что процент постоянный спутник нашей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776" y="288821"/>
            <a:ext cx="1831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0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023" y="260648"/>
            <a:ext cx="3690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проекта: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808551" y="1124743"/>
            <a:ext cx="115632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Подготовительный</a:t>
            </a:r>
            <a:r>
              <a:rPr lang="ru-RU" sz="4000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4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           </a:t>
            </a:r>
            <a:r>
              <a:rPr lang="ru-RU" sz="4000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(или погружение в тему).</a:t>
            </a:r>
            <a:endParaRPr lang="ru-RU" sz="4000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762" y="2811107"/>
            <a:ext cx="5346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Реализация проекта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3200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154" y="4289248"/>
            <a:ext cx="4355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Защита проекта</a:t>
            </a:r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3200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Учитель\Desktop\ФОТОГРАФИИ\6а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25" y="3573016"/>
            <a:ext cx="3797648" cy="2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5778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Подготовительный этап: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Формулирование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темы.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основополагающего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проблемных вопросов.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групп.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проекта.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ыдвижение гипотезы.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</TotalTime>
  <Words>3809</Words>
  <Application>Microsoft Office PowerPoint</Application>
  <PresentationFormat>Экран (4:3)</PresentationFormat>
  <Paragraphs>501</Paragraphs>
  <Slides>71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40</cp:revision>
  <dcterms:created xsi:type="dcterms:W3CDTF">2013-04-27T07:59:27Z</dcterms:created>
  <dcterms:modified xsi:type="dcterms:W3CDTF">2018-12-06T21:23:19Z</dcterms:modified>
</cp:coreProperties>
</file>